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sldIdLst>
    <p:sldId id="279" r:id="rId2"/>
    <p:sldId id="256" r:id="rId3"/>
    <p:sldId id="281" r:id="rId4"/>
    <p:sldId id="282" r:id="rId5"/>
    <p:sldId id="261" r:id="rId6"/>
    <p:sldId id="280" r:id="rId7"/>
    <p:sldId id="257" r:id="rId8"/>
    <p:sldId id="258" r:id="rId9"/>
    <p:sldId id="269" r:id="rId10"/>
    <p:sldId id="259" r:id="rId11"/>
    <p:sldId id="260" r:id="rId12"/>
    <p:sldId id="270" r:id="rId13"/>
    <p:sldId id="290" r:id="rId14"/>
    <p:sldId id="292" r:id="rId15"/>
    <p:sldId id="293" r:id="rId16"/>
    <p:sldId id="300" r:id="rId17"/>
    <p:sldId id="295" r:id="rId18"/>
    <p:sldId id="283" r:id="rId19"/>
    <p:sldId id="264" r:id="rId20"/>
    <p:sldId id="265" r:id="rId21"/>
    <p:sldId id="271" r:id="rId22"/>
    <p:sldId id="272" r:id="rId23"/>
    <p:sldId id="273" r:id="rId24"/>
    <p:sldId id="284" r:id="rId25"/>
    <p:sldId id="266" r:id="rId26"/>
    <p:sldId id="285" r:id="rId27"/>
    <p:sldId id="267" r:id="rId28"/>
    <p:sldId id="268" r:id="rId29"/>
    <p:sldId id="278" r:id="rId30"/>
    <p:sldId id="286" r:id="rId31"/>
    <p:sldId id="275" r:id="rId32"/>
    <p:sldId id="276" r:id="rId33"/>
    <p:sldId id="277" r:id="rId34"/>
    <p:sldId id="287"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CAB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716"/>
  </p:normalViewPr>
  <p:slideViewPr>
    <p:cSldViewPr snapToGrid="0" snapToObjects="1">
      <p:cViewPr varScale="1">
        <p:scale>
          <a:sx n="103" d="100"/>
          <a:sy n="103" d="100"/>
        </p:scale>
        <p:origin x="680"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2.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84D13E-AD85-46AA-B8F2-F7937223146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AB516922-459C-49C2-8078-B1FB38887014}">
      <dgm:prSet/>
      <dgm:spPr/>
      <dgm:t>
        <a:bodyPr/>
        <a:lstStyle/>
        <a:p>
          <a:pPr>
            <a:lnSpc>
              <a:spcPct val="100000"/>
            </a:lnSpc>
          </a:pPr>
          <a:r>
            <a:rPr lang="en-US" dirty="0">
              <a:solidFill>
                <a:schemeClr val="bg1"/>
              </a:solidFill>
            </a:rPr>
            <a:t>Mindfulness is the practice of being present and fully engaged in the moment, without judgment. It can help reduce stress, enhance focus, and improve emotional well-being.</a:t>
          </a:r>
        </a:p>
      </dgm:t>
    </dgm:pt>
    <dgm:pt modelId="{07CAD8F6-561D-4418-9779-1348B3F7EC6E}" type="parTrans" cxnId="{86823A3A-2861-45D4-B9EF-E384404CF735}">
      <dgm:prSet/>
      <dgm:spPr/>
      <dgm:t>
        <a:bodyPr/>
        <a:lstStyle/>
        <a:p>
          <a:endParaRPr lang="en-US"/>
        </a:p>
      </dgm:t>
    </dgm:pt>
    <dgm:pt modelId="{979454E9-E1B9-4290-A08F-29C58E5F62E6}" type="sibTrans" cxnId="{86823A3A-2861-45D4-B9EF-E384404CF735}">
      <dgm:prSet/>
      <dgm:spPr/>
      <dgm:t>
        <a:bodyPr/>
        <a:lstStyle/>
        <a:p>
          <a:endParaRPr lang="en-US"/>
        </a:p>
      </dgm:t>
    </dgm:pt>
    <dgm:pt modelId="{95659A5B-A095-4E08-B99D-497046746BB0}">
      <dgm:prSet/>
      <dgm:spPr/>
      <dgm:t>
        <a:bodyPr/>
        <a:lstStyle/>
        <a:p>
          <a:pPr>
            <a:lnSpc>
              <a:spcPct val="100000"/>
            </a:lnSpc>
          </a:pPr>
          <a:r>
            <a:rPr lang="en-GB" dirty="0">
              <a:solidFill>
                <a:schemeClr val="bg1"/>
              </a:solidFill>
            </a:rPr>
            <a:t>Start with 5 minutes per day and gradually increase the time as you become more comfortable with the practice.</a:t>
          </a:r>
          <a:endParaRPr lang="en-US" dirty="0">
            <a:solidFill>
              <a:schemeClr val="bg1"/>
            </a:solidFill>
          </a:endParaRPr>
        </a:p>
      </dgm:t>
    </dgm:pt>
    <dgm:pt modelId="{E03AE274-BDC3-45E0-A8B8-C0587D9C74DD}" type="parTrans" cxnId="{CB282612-F058-40A5-950C-917C3952A353}">
      <dgm:prSet/>
      <dgm:spPr/>
      <dgm:t>
        <a:bodyPr/>
        <a:lstStyle/>
        <a:p>
          <a:endParaRPr lang="en-US"/>
        </a:p>
      </dgm:t>
    </dgm:pt>
    <dgm:pt modelId="{EBC46889-64D4-4DC9-937F-0597964D0BF8}" type="sibTrans" cxnId="{CB282612-F058-40A5-950C-917C3952A353}">
      <dgm:prSet/>
      <dgm:spPr/>
      <dgm:t>
        <a:bodyPr/>
        <a:lstStyle/>
        <a:p>
          <a:endParaRPr lang="en-US"/>
        </a:p>
      </dgm:t>
    </dgm:pt>
    <dgm:pt modelId="{3FC68DB3-B0EA-43F9-AAE5-A6C8B29C6883}">
      <dgm:prSet/>
      <dgm:spPr/>
      <dgm:t>
        <a:bodyPr/>
        <a:lstStyle/>
        <a:p>
          <a:pPr>
            <a:lnSpc>
              <a:spcPct val="100000"/>
            </a:lnSpc>
          </a:pPr>
          <a:r>
            <a:rPr lang="en-GB">
              <a:solidFill>
                <a:schemeClr val="bg1"/>
              </a:solidFill>
            </a:rPr>
            <a:t>You will find 3 short meditations in your FREE kit. Download Myshiftup App or premium kit to access more meditations.</a:t>
          </a:r>
          <a:endParaRPr lang="en-US">
            <a:solidFill>
              <a:schemeClr val="bg1"/>
            </a:solidFill>
          </a:endParaRPr>
        </a:p>
      </dgm:t>
    </dgm:pt>
    <dgm:pt modelId="{C9800B23-1213-41AC-8FD1-2505DC481031}" type="parTrans" cxnId="{0B8A27CE-D351-45D9-8829-2D47DA350579}">
      <dgm:prSet/>
      <dgm:spPr/>
      <dgm:t>
        <a:bodyPr/>
        <a:lstStyle/>
        <a:p>
          <a:endParaRPr lang="en-US"/>
        </a:p>
      </dgm:t>
    </dgm:pt>
    <dgm:pt modelId="{026E4972-33A1-47F2-B6AD-F72A2449BF7B}" type="sibTrans" cxnId="{0B8A27CE-D351-45D9-8829-2D47DA350579}">
      <dgm:prSet/>
      <dgm:spPr/>
      <dgm:t>
        <a:bodyPr/>
        <a:lstStyle/>
        <a:p>
          <a:endParaRPr lang="en-US"/>
        </a:p>
      </dgm:t>
    </dgm:pt>
    <dgm:pt modelId="{5828B8AC-1838-42FE-BCE1-3ACEDB03AB37}" type="pres">
      <dgm:prSet presAssocID="{3684D13E-AD85-46AA-B8F2-F7937223146F}" presName="root" presStyleCnt="0">
        <dgm:presLayoutVars>
          <dgm:dir/>
          <dgm:resizeHandles val="exact"/>
        </dgm:presLayoutVars>
      </dgm:prSet>
      <dgm:spPr/>
    </dgm:pt>
    <dgm:pt modelId="{6C4F75F1-EEDA-4216-AE0D-B04481775DE9}" type="pres">
      <dgm:prSet presAssocID="{AB516922-459C-49C2-8078-B1FB38887014}" presName="compNode" presStyleCnt="0"/>
      <dgm:spPr/>
    </dgm:pt>
    <dgm:pt modelId="{2CCB4C68-CE24-4306-BBA7-9F020EC24E74}" type="pres">
      <dgm:prSet presAssocID="{AB516922-459C-49C2-8078-B1FB38887014}" presName="bgRect" presStyleLbl="bgShp" presStyleIdx="0" presStyleCnt="3"/>
      <dgm:spPr/>
    </dgm:pt>
    <dgm:pt modelId="{86E59003-0160-477B-AD8E-4A5C7743572C}" type="pres">
      <dgm:prSet presAssocID="{AB516922-459C-49C2-8078-B1FB3888701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erson with Idea"/>
        </a:ext>
      </dgm:extLst>
    </dgm:pt>
    <dgm:pt modelId="{1D3BC76E-452C-441A-954F-A3F112218F00}" type="pres">
      <dgm:prSet presAssocID="{AB516922-459C-49C2-8078-B1FB38887014}" presName="spaceRect" presStyleCnt="0"/>
      <dgm:spPr/>
    </dgm:pt>
    <dgm:pt modelId="{FE338C56-161B-4310-AAB1-379C0EABA7B2}" type="pres">
      <dgm:prSet presAssocID="{AB516922-459C-49C2-8078-B1FB38887014}" presName="parTx" presStyleLbl="revTx" presStyleIdx="0" presStyleCnt="3">
        <dgm:presLayoutVars>
          <dgm:chMax val="0"/>
          <dgm:chPref val="0"/>
        </dgm:presLayoutVars>
      </dgm:prSet>
      <dgm:spPr/>
    </dgm:pt>
    <dgm:pt modelId="{B81F1495-0930-4968-913A-A64D0C25E0E9}" type="pres">
      <dgm:prSet presAssocID="{979454E9-E1B9-4290-A08F-29C58E5F62E6}" presName="sibTrans" presStyleCnt="0"/>
      <dgm:spPr/>
    </dgm:pt>
    <dgm:pt modelId="{CB548588-3E59-45A8-A36A-9548AE9A20F1}" type="pres">
      <dgm:prSet presAssocID="{95659A5B-A095-4E08-B99D-497046746BB0}" presName="compNode" presStyleCnt="0"/>
      <dgm:spPr/>
    </dgm:pt>
    <dgm:pt modelId="{980E5AA3-35A3-4903-B89A-D578C064E664}" type="pres">
      <dgm:prSet presAssocID="{95659A5B-A095-4E08-B99D-497046746BB0}" presName="bgRect" presStyleLbl="bgShp" presStyleIdx="1" presStyleCnt="3"/>
      <dgm:spPr/>
    </dgm:pt>
    <dgm:pt modelId="{9B72640E-03D4-4594-906B-E42A32D47D33}" type="pres">
      <dgm:prSet presAssocID="{95659A5B-A095-4E08-B99D-497046746BB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topwatch"/>
        </a:ext>
      </dgm:extLst>
    </dgm:pt>
    <dgm:pt modelId="{E4C41C43-D321-4474-9839-A114E988829A}" type="pres">
      <dgm:prSet presAssocID="{95659A5B-A095-4E08-B99D-497046746BB0}" presName="spaceRect" presStyleCnt="0"/>
      <dgm:spPr/>
    </dgm:pt>
    <dgm:pt modelId="{F59B2E19-4A15-4757-90F2-A4B9D6C5F698}" type="pres">
      <dgm:prSet presAssocID="{95659A5B-A095-4E08-B99D-497046746BB0}" presName="parTx" presStyleLbl="revTx" presStyleIdx="1" presStyleCnt="3">
        <dgm:presLayoutVars>
          <dgm:chMax val="0"/>
          <dgm:chPref val="0"/>
        </dgm:presLayoutVars>
      </dgm:prSet>
      <dgm:spPr/>
    </dgm:pt>
    <dgm:pt modelId="{61EBABF5-88F6-4F8D-8ABC-707079218627}" type="pres">
      <dgm:prSet presAssocID="{EBC46889-64D4-4DC9-937F-0597964D0BF8}" presName="sibTrans" presStyleCnt="0"/>
      <dgm:spPr/>
    </dgm:pt>
    <dgm:pt modelId="{DCBAC0CE-0233-48D2-8C9C-1D3D4103A088}" type="pres">
      <dgm:prSet presAssocID="{3FC68DB3-B0EA-43F9-AAE5-A6C8B29C6883}" presName="compNode" presStyleCnt="0"/>
      <dgm:spPr/>
    </dgm:pt>
    <dgm:pt modelId="{B8455317-4289-4D7C-86B4-9CF9ADEE8F3C}" type="pres">
      <dgm:prSet presAssocID="{3FC68DB3-B0EA-43F9-AAE5-A6C8B29C6883}" presName="bgRect" presStyleLbl="bgShp" presStyleIdx="2" presStyleCnt="3"/>
      <dgm:spPr/>
    </dgm:pt>
    <dgm:pt modelId="{7BBF91D8-E06A-44F3-8410-5FE66248ED98}" type="pres">
      <dgm:prSet presAssocID="{3FC68DB3-B0EA-43F9-AAE5-A6C8B29C688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rain in head"/>
        </a:ext>
      </dgm:extLst>
    </dgm:pt>
    <dgm:pt modelId="{56D14C28-0B6F-4FD0-9F25-C5A7284A9FF7}" type="pres">
      <dgm:prSet presAssocID="{3FC68DB3-B0EA-43F9-AAE5-A6C8B29C6883}" presName="spaceRect" presStyleCnt="0"/>
      <dgm:spPr/>
    </dgm:pt>
    <dgm:pt modelId="{3648DFCC-86E2-4C63-BBAC-A9D53A5E3F2D}" type="pres">
      <dgm:prSet presAssocID="{3FC68DB3-B0EA-43F9-AAE5-A6C8B29C6883}" presName="parTx" presStyleLbl="revTx" presStyleIdx="2" presStyleCnt="3">
        <dgm:presLayoutVars>
          <dgm:chMax val="0"/>
          <dgm:chPref val="0"/>
        </dgm:presLayoutVars>
      </dgm:prSet>
      <dgm:spPr/>
    </dgm:pt>
  </dgm:ptLst>
  <dgm:cxnLst>
    <dgm:cxn modelId="{65EA7B09-B9A2-496D-8AC6-EF84B69D7511}" type="presOf" srcId="{3FC68DB3-B0EA-43F9-AAE5-A6C8B29C6883}" destId="{3648DFCC-86E2-4C63-BBAC-A9D53A5E3F2D}" srcOrd="0" destOrd="0" presId="urn:microsoft.com/office/officeart/2018/2/layout/IconVerticalSolidList"/>
    <dgm:cxn modelId="{CB282612-F058-40A5-950C-917C3952A353}" srcId="{3684D13E-AD85-46AA-B8F2-F7937223146F}" destId="{95659A5B-A095-4E08-B99D-497046746BB0}" srcOrd="1" destOrd="0" parTransId="{E03AE274-BDC3-45E0-A8B8-C0587D9C74DD}" sibTransId="{EBC46889-64D4-4DC9-937F-0597964D0BF8}"/>
    <dgm:cxn modelId="{86823A3A-2861-45D4-B9EF-E384404CF735}" srcId="{3684D13E-AD85-46AA-B8F2-F7937223146F}" destId="{AB516922-459C-49C2-8078-B1FB38887014}" srcOrd="0" destOrd="0" parTransId="{07CAD8F6-561D-4418-9779-1348B3F7EC6E}" sibTransId="{979454E9-E1B9-4290-A08F-29C58E5F62E6}"/>
    <dgm:cxn modelId="{DFBEF240-10F6-456F-A3A0-A3ABCE21BD62}" type="presOf" srcId="{3684D13E-AD85-46AA-B8F2-F7937223146F}" destId="{5828B8AC-1838-42FE-BCE1-3ACEDB03AB37}" srcOrd="0" destOrd="0" presId="urn:microsoft.com/office/officeart/2018/2/layout/IconVerticalSolidList"/>
    <dgm:cxn modelId="{52B21143-A268-4B9A-AD7E-4A12C3C8B4F2}" type="presOf" srcId="{95659A5B-A095-4E08-B99D-497046746BB0}" destId="{F59B2E19-4A15-4757-90F2-A4B9D6C5F698}" srcOrd="0" destOrd="0" presId="urn:microsoft.com/office/officeart/2018/2/layout/IconVerticalSolidList"/>
    <dgm:cxn modelId="{E2A5DB7A-2221-4F3C-9975-C679F1152535}" type="presOf" srcId="{AB516922-459C-49C2-8078-B1FB38887014}" destId="{FE338C56-161B-4310-AAB1-379C0EABA7B2}" srcOrd="0" destOrd="0" presId="urn:microsoft.com/office/officeart/2018/2/layout/IconVerticalSolidList"/>
    <dgm:cxn modelId="{0B8A27CE-D351-45D9-8829-2D47DA350579}" srcId="{3684D13E-AD85-46AA-B8F2-F7937223146F}" destId="{3FC68DB3-B0EA-43F9-AAE5-A6C8B29C6883}" srcOrd="2" destOrd="0" parTransId="{C9800B23-1213-41AC-8FD1-2505DC481031}" sibTransId="{026E4972-33A1-47F2-B6AD-F72A2449BF7B}"/>
    <dgm:cxn modelId="{570BED21-04F4-4B7E-B5BA-F76DD3FC0824}" type="presParOf" srcId="{5828B8AC-1838-42FE-BCE1-3ACEDB03AB37}" destId="{6C4F75F1-EEDA-4216-AE0D-B04481775DE9}" srcOrd="0" destOrd="0" presId="urn:microsoft.com/office/officeart/2018/2/layout/IconVerticalSolidList"/>
    <dgm:cxn modelId="{D15F9A0D-3306-48F0-9003-7FCBA5D2003D}" type="presParOf" srcId="{6C4F75F1-EEDA-4216-AE0D-B04481775DE9}" destId="{2CCB4C68-CE24-4306-BBA7-9F020EC24E74}" srcOrd="0" destOrd="0" presId="urn:microsoft.com/office/officeart/2018/2/layout/IconVerticalSolidList"/>
    <dgm:cxn modelId="{E7936AE1-1EEA-4B11-A22B-78AC1083B4B0}" type="presParOf" srcId="{6C4F75F1-EEDA-4216-AE0D-B04481775DE9}" destId="{86E59003-0160-477B-AD8E-4A5C7743572C}" srcOrd="1" destOrd="0" presId="urn:microsoft.com/office/officeart/2018/2/layout/IconVerticalSolidList"/>
    <dgm:cxn modelId="{1BE0E7EF-C420-4C61-B980-DD6E273E5610}" type="presParOf" srcId="{6C4F75F1-EEDA-4216-AE0D-B04481775DE9}" destId="{1D3BC76E-452C-441A-954F-A3F112218F00}" srcOrd="2" destOrd="0" presId="urn:microsoft.com/office/officeart/2018/2/layout/IconVerticalSolidList"/>
    <dgm:cxn modelId="{F187AC2D-031D-4B1C-AC47-407ED42C0635}" type="presParOf" srcId="{6C4F75F1-EEDA-4216-AE0D-B04481775DE9}" destId="{FE338C56-161B-4310-AAB1-379C0EABA7B2}" srcOrd="3" destOrd="0" presId="urn:microsoft.com/office/officeart/2018/2/layout/IconVerticalSolidList"/>
    <dgm:cxn modelId="{338D62F0-BF61-409C-9114-EB490ABDD1D6}" type="presParOf" srcId="{5828B8AC-1838-42FE-BCE1-3ACEDB03AB37}" destId="{B81F1495-0930-4968-913A-A64D0C25E0E9}" srcOrd="1" destOrd="0" presId="urn:microsoft.com/office/officeart/2018/2/layout/IconVerticalSolidList"/>
    <dgm:cxn modelId="{CAAC6819-F5A5-4DAD-8238-0D37594673F6}" type="presParOf" srcId="{5828B8AC-1838-42FE-BCE1-3ACEDB03AB37}" destId="{CB548588-3E59-45A8-A36A-9548AE9A20F1}" srcOrd="2" destOrd="0" presId="urn:microsoft.com/office/officeart/2018/2/layout/IconVerticalSolidList"/>
    <dgm:cxn modelId="{7DA389E9-0308-4D1D-85F7-BDBB414CD801}" type="presParOf" srcId="{CB548588-3E59-45A8-A36A-9548AE9A20F1}" destId="{980E5AA3-35A3-4903-B89A-D578C064E664}" srcOrd="0" destOrd="0" presId="urn:microsoft.com/office/officeart/2018/2/layout/IconVerticalSolidList"/>
    <dgm:cxn modelId="{AAF86893-3E80-43CF-AE63-A29A8E513DDD}" type="presParOf" srcId="{CB548588-3E59-45A8-A36A-9548AE9A20F1}" destId="{9B72640E-03D4-4594-906B-E42A32D47D33}" srcOrd="1" destOrd="0" presId="urn:microsoft.com/office/officeart/2018/2/layout/IconVerticalSolidList"/>
    <dgm:cxn modelId="{3A8248AE-D970-4474-90C3-874A434916AC}" type="presParOf" srcId="{CB548588-3E59-45A8-A36A-9548AE9A20F1}" destId="{E4C41C43-D321-4474-9839-A114E988829A}" srcOrd="2" destOrd="0" presId="urn:microsoft.com/office/officeart/2018/2/layout/IconVerticalSolidList"/>
    <dgm:cxn modelId="{A2DD5439-EB1B-4C10-8E10-80DE9DD3A2DE}" type="presParOf" srcId="{CB548588-3E59-45A8-A36A-9548AE9A20F1}" destId="{F59B2E19-4A15-4757-90F2-A4B9D6C5F698}" srcOrd="3" destOrd="0" presId="urn:microsoft.com/office/officeart/2018/2/layout/IconVerticalSolidList"/>
    <dgm:cxn modelId="{D000BFF6-9C93-4BFC-B361-F5609C916DE8}" type="presParOf" srcId="{5828B8AC-1838-42FE-BCE1-3ACEDB03AB37}" destId="{61EBABF5-88F6-4F8D-8ABC-707079218627}" srcOrd="3" destOrd="0" presId="urn:microsoft.com/office/officeart/2018/2/layout/IconVerticalSolidList"/>
    <dgm:cxn modelId="{754AEF7E-924F-4888-90EB-FBF03CD72434}" type="presParOf" srcId="{5828B8AC-1838-42FE-BCE1-3ACEDB03AB37}" destId="{DCBAC0CE-0233-48D2-8C9C-1D3D4103A088}" srcOrd="4" destOrd="0" presId="urn:microsoft.com/office/officeart/2018/2/layout/IconVerticalSolidList"/>
    <dgm:cxn modelId="{3F197B62-A48C-4979-898C-1D53B6E7E559}" type="presParOf" srcId="{DCBAC0CE-0233-48D2-8C9C-1D3D4103A088}" destId="{B8455317-4289-4D7C-86B4-9CF9ADEE8F3C}" srcOrd="0" destOrd="0" presId="urn:microsoft.com/office/officeart/2018/2/layout/IconVerticalSolidList"/>
    <dgm:cxn modelId="{2BFBE203-5DD3-4150-9FD2-F4F717518D97}" type="presParOf" srcId="{DCBAC0CE-0233-48D2-8C9C-1D3D4103A088}" destId="{7BBF91D8-E06A-44F3-8410-5FE66248ED98}" srcOrd="1" destOrd="0" presId="urn:microsoft.com/office/officeart/2018/2/layout/IconVerticalSolidList"/>
    <dgm:cxn modelId="{0071D841-3E52-48E0-B9EA-C4F2E3872DBF}" type="presParOf" srcId="{DCBAC0CE-0233-48D2-8C9C-1D3D4103A088}" destId="{56D14C28-0B6F-4FD0-9F25-C5A7284A9FF7}" srcOrd="2" destOrd="0" presId="urn:microsoft.com/office/officeart/2018/2/layout/IconVerticalSolidList"/>
    <dgm:cxn modelId="{7C608FE4-F9B1-465C-B373-CEE07B1E9FFA}" type="presParOf" srcId="{DCBAC0CE-0233-48D2-8C9C-1D3D4103A088}" destId="{3648DFCC-86E2-4C63-BBAC-A9D53A5E3F2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B0D1652-0AF5-4D9D-BCAA-2F0E80225EAD}"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7F929DA-CF1D-4EAF-98AD-BED37C9F6D77}">
      <dgm:prSet/>
      <dgm:spPr/>
      <dgm:t>
        <a:bodyPr/>
        <a:lstStyle/>
        <a:p>
          <a:r>
            <a:rPr lang="en-US"/>
            <a:t>• Specific</a:t>
          </a:r>
        </a:p>
      </dgm:t>
    </dgm:pt>
    <dgm:pt modelId="{B197635A-BC12-4ADB-B816-B4CCC8DA7B0C}" type="parTrans" cxnId="{870FE374-55F4-458C-832D-DA747D1157D8}">
      <dgm:prSet/>
      <dgm:spPr/>
      <dgm:t>
        <a:bodyPr/>
        <a:lstStyle/>
        <a:p>
          <a:endParaRPr lang="en-US"/>
        </a:p>
      </dgm:t>
    </dgm:pt>
    <dgm:pt modelId="{56A356E5-B663-4191-8A66-FE805DEC2F31}" type="sibTrans" cxnId="{870FE374-55F4-458C-832D-DA747D1157D8}">
      <dgm:prSet/>
      <dgm:spPr/>
      <dgm:t>
        <a:bodyPr/>
        <a:lstStyle/>
        <a:p>
          <a:endParaRPr lang="en-US"/>
        </a:p>
      </dgm:t>
    </dgm:pt>
    <dgm:pt modelId="{8DC5199A-5674-4C7F-95AF-F0E7254AE12D}">
      <dgm:prSet/>
      <dgm:spPr/>
      <dgm:t>
        <a:bodyPr/>
        <a:lstStyle/>
        <a:p>
          <a:r>
            <a:rPr lang="en-US"/>
            <a:t>• Measurable</a:t>
          </a:r>
        </a:p>
      </dgm:t>
    </dgm:pt>
    <dgm:pt modelId="{844F308D-0943-4C17-9E04-8EAF6627B45B}" type="parTrans" cxnId="{3A89C1B5-7EBF-471B-8621-83011AEEE1F9}">
      <dgm:prSet/>
      <dgm:spPr/>
      <dgm:t>
        <a:bodyPr/>
        <a:lstStyle/>
        <a:p>
          <a:endParaRPr lang="en-US"/>
        </a:p>
      </dgm:t>
    </dgm:pt>
    <dgm:pt modelId="{0A536686-A13F-49B7-9A0F-A6A906F49CF6}" type="sibTrans" cxnId="{3A89C1B5-7EBF-471B-8621-83011AEEE1F9}">
      <dgm:prSet/>
      <dgm:spPr/>
      <dgm:t>
        <a:bodyPr/>
        <a:lstStyle/>
        <a:p>
          <a:endParaRPr lang="en-US"/>
        </a:p>
      </dgm:t>
    </dgm:pt>
    <dgm:pt modelId="{65B96F62-9BE3-42BB-81FA-BBE90A12B63D}">
      <dgm:prSet/>
      <dgm:spPr/>
      <dgm:t>
        <a:bodyPr/>
        <a:lstStyle/>
        <a:p>
          <a:r>
            <a:rPr lang="en-US"/>
            <a:t>• Achievable</a:t>
          </a:r>
        </a:p>
      </dgm:t>
    </dgm:pt>
    <dgm:pt modelId="{809DC52D-7202-44FE-B172-B385D122A106}" type="parTrans" cxnId="{D7229384-B761-4A4E-B821-4C3A9F84E120}">
      <dgm:prSet/>
      <dgm:spPr/>
      <dgm:t>
        <a:bodyPr/>
        <a:lstStyle/>
        <a:p>
          <a:endParaRPr lang="en-US"/>
        </a:p>
      </dgm:t>
    </dgm:pt>
    <dgm:pt modelId="{82AD764C-BE9B-4CD4-B160-53EAA21675B9}" type="sibTrans" cxnId="{D7229384-B761-4A4E-B821-4C3A9F84E120}">
      <dgm:prSet/>
      <dgm:spPr/>
      <dgm:t>
        <a:bodyPr/>
        <a:lstStyle/>
        <a:p>
          <a:endParaRPr lang="en-US"/>
        </a:p>
      </dgm:t>
    </dgm:pt>
    <dgm:pt modelId="{AFFA8CA6-5704-4992-8C1D-6BA647553C5A}">
      <dgm:prSet/>
      <dgm:spPr/>
      <dgm:t>
        <a:bodyPr/>
        <a:lstStyle/>
        <a:p>
          <a:r>
            <a:rPr lang="en-US"/>
            <a:t>• Relevant</a:t>
          </a:r>
        </a:p>
      </dgm:t>
    </dgm:pt>
    <dgm:pt modelId="{90349300-54AE-4985-9074-F83EED3991DA}" type="parTrans" cxnId="{22EDD351-14CD-4EDC-A184-44071B9FDBA0}">
      <dgm:prSet/>
      <dgm:spPr/>
      <dgm:t>
        <a:bodyPr/>
        <a:lstStyle/>
        <a:p>
          <a:endParaRPr lang="en-US"/>
        </a:p>
      </dgm:t>
    </dgm:pt>
    <dgm:pt modelId="{4978D960-E377-4A8E-AF3F-87DC7CF74A3B}" type="sibTrans" cxnId="{22EDD351-14CD-4EDC-A184-44071B9FDBA0}">
      <dgm:prSet/>
      <dgm:spPr/>
      <dgm:t>
        <a:bodyPr/>
        <a:lstStyle/>
        <a:p>
          <a:endParaRPr lang="en-US"/>
        </a:p>
      </dgm:t>
    </dgm:pt>
    <dgm:pt modelId="{C96B4E4A-E593-4074-AEEA-A456EB4F13C6}">
      <dgm:prSet/>
      <dgm:spPr/>
      <dgm:t>
        <a:bodyPr/>
        <a:lstStyle/>
        <a:p>
          <a:r>
            <a:rPr lang="en-US"/>
            <a:t>• Time-Bound</a:t>
          </a:r>
        </a:p>
      </dgm:t>
    </dgm:pt>
    <dgm:pt modelId="{B987B12C-0958-45E4-9344-F1B1E98AE122}" type="parTrans" cxnId="{40224CE0-ADAA-48F0-B328-0EB09DC255C1}">
      <dgm:prSet/>
      <dgm:spPr/>
      <dgm:t>
        <a:bodyPr/>
        <a:lstStyle/>
        <a:p>
          <a:endParaRPr lang="en-US"/>
        </a:p>
      </dgm:t>
    </dgm:pt>
    <dgm:pt modelId="{FDE4D26A-5B30-45A1-BCEC-C70416815BEB}" type="sibTrans" cxnId="{40224CE0-ADAA-48F0-B328-0EB09DC255C1}">
      <dgm:prSet/>
      <dgm:spPr/>
      <dgm:t>
        <a:bodyPr/>
        <a:lstStyle/>
        <a:p>
          <a:endParaRPr lang="en-US"/>
        </a:p>
      </dgm:t>
    </dgm:pt>
    <dgm:pt modelId="{750D432F-BD58-43CA-B051-5B18F53A78C1}" type="pres">
      <dgm:prSet presAssocID="{CB0D1652-0AF5-4D9D-BCAA-2F0E80225EAD}" presName="root" presStyleCnt="0">
        <dgm:presLayoutVars>
          <dgm:dir/>
          <dgm:resizeHandles val="exact"/>
        </dgm:presLayoutVars>
      </dgm:prSet>
      <dgm:spPr/>
    </dgm:pt>
    <dgm:pt modelId="{E8543D77-E747-41F0-B319-87222FF7C40B}" type="pres">
      <dgm:prSet presAssocID="{47F929DA-CF1D-4EAF-98AD-BED37C9F6D77}" presName="compNode" presStyleCnt="0"/>
      <dgm:spPr/>
    </dgm:pt>
    <dgm:pt modelId="{FCC988AF-448D-4E30-A147-2C967054C62E}" type="pres">
      <dgm:prSet presAssocID="{47F929DA-CF1D-4EAF-98AD-BED37C9F6D77}" presName="bgRect" presStyleLbl="bgShp" presStyleIdx="0" presStyleCnt="5"/>
      <dgm:spPr/>
    </dgm:pt>
    <dgm:pt modelId="{4C1760F3-371B-47D3-8E7A-04672022BD8E}" type="pres">
      <dgm:prSet presAssocID="{47F929DA-CF1D-4EAF-98AD-BED37C9F6D77}"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ar"/>
        </a:ext>
      </dgm:extLst>
    </dgm:pt>
    <dgm:pt modelId="{118FF3B5-A6FC-4038-9200-E3201E1B6B9F}" type="pres">
      <dgm:prSet presAssocID="{47F929DA-CF1D-4EAF-98AD-BED37C9F6D77}" presName="spaceRect" presStyleCnt="0"/>
      <dgm:spPr/>
    </dgm:pt>
    <dgm:pt modelId="{A4ADB729-E0C0-409F-B86A-D6E110B68986}" type="pres">
      <dgm:prSet presAssocID="{47F929DA-CF1D-4EAF-98AD-BED37C9F6D77}" presName="parTx" presStyleLbl="revTx" presStyleIdx="0" presStyleCnt="5">
        <dgm:presLayoutVars>
          <dgm:chMax val="0"/>
          <dgm:chPref val="0"/>
        </dgm:presLayoutVars>
      </dgm:prSet>
      <dgm:spPr/>
    </dgm:pt>
    <dgm:pt modelId="{0F18B521-C087-48B5-9BE4-E1B24715E22D}" type="pres">
      <dgm:prSet presAssocID="{56A356E5-B663-4191-8A66-FE805DEC2F31}" presName="sibTrans" presStyleCnt="0"/>
      <dgm:spPr/>
    </dgm:pt>
    <dgm:pt modelId="{19106982-6B07-400A-BDBD-90FB849DF95C}" type="pres">
      <dgm:prSet presAssocID="{8DC5199A-5674-4C7F-95AF-F0E7254AE12D}" presName="compNode" presStyleCnt="0"/>
      <dgm:spPr/>
    </dgm:pt>
    <dgm:pt modelId="{6B726345-534E-4DCE-AE37-64F8FD5124FD}" type="pres">
      <dgm:prSet presAssocID="{8DC5199A-5674-4C7F-95AF-F0E7254AE12D}" presName="bgRect" presStyleLbl="bgShp" presStyleIdx="1" presStyleCnt="5"/>
      <dgm:spPr/>
    </dgm:pt>
    <dgm:pt modelId="{5EBA78A6-28F9-4B8C-A4EB-C16EF3F63E55}" type="pres">
      <dgm:prSet presAssocID="{8DC5199A-5674-4C7F-95AF-F0E7254AE12D}"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r chart"/>
        </a:ext>
      </dgm:extLst>
    </dgm:pt>
    <dgm:pt modelId="{793A8556-27D5-4A4F-8373-F4DC22607735}" type="pres">
      <dgm:prSet presAssocID="{8DC5199A-5674-4C7F-95AF-F0E7254AE12D}" presName="spaceRect" presStyleCnt="0"/>
      <dgm:spPr/>
    </dgm:pt>
    <dgm:pt modelId="{3F81878C-2298-451D-A527-C8F2457F787D}" type="pres">
      <dgm:prSet presAssocID="{8DC5199A-5674-4C7F-95AF-F0E7254AE12D}" presName="parTx" presStyleLbl="revTx" presStyleIdx="1" presStyleCnt="5">
        <dgm:presLayoutVars>
          <dgm:chMax val="0"/>
          <dgm:chPref val="0"/>
        </dgm:presLayoutVars>
      </dgm:prSet>
      <dgm:spPr/>
    </dgm:pt>
    <dgm:pt modelId="{51750304-E7D7-4A71-AEED-D6BEAF6B5F42}" type="pres">
      <dgm:prSet presAssocID="{0A536686-A13F-49B7-9A0F-A6A906F49CF6}" presName="sibTrans" presStyleCnt="0"/>
      <dgm:spPr/>
    </dgm:pt>
    <dgm:pt modelId="{27011D15-20CF-47AC-8CE4-E308EBD9BA1E}" type="pres">
      <dgm:prSet presAssocID="{65B96F62-9BE3-42BB-81FA-BBE90A12B63D}" presName="compNode" presStyleCnt="0"/>
      <dgm:spPr/>
    </dgm:pt>
    <dgm:pt modelId="{72790CE1-BD96-4C12-9AC4-47E6FC811E04}" type="pres">
      <dgm:prSet presAssocID="{65B96F62-9BE3-42BB-81FA-BBE90A12B63D}" presName="bgRect" presStyleLbl="bgShp" presStyleIdx="2" presStyleCnt="5"/>
      <dgm:spPr/>
    </dgm:pt>
    <dgm:pt modelId="{61451DC8-5AC5-4FE3-A320-2828CCA4C033}" type="pres">
      <dgm:prSet presAssocID="{65B96F62-9BE3-42BB-81FA-BBE90A12B63D}"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ick"/>
        </a:ext>
      </dgm:extLst>
    </dgm:pt>
    <dgm:pt modelId="{43FDC6D8-CFE5-4974-A0B4-D5FF96338426}" type="pres">
      <dgm:prSet presAssocID="{65B96F62-9BE3-42BB-81FA-BBE90A12B63D}" presName="spaceRect" presStyleCnt="0"/>
      <dgm:spPr/>
    </dgm:pt>
    <dgm:pt modelId="{D1C4A73E-2007-4163-89DB-35700E6CBE94}" type="pres">
      <dgm:prSet presAssocID="{65B96F62-9BE3-42BB-81FA-BBE90A12B63D}" presName="parTx" presStyleLbl="revTx" presStyleIdx="2" presStyleCnt="5">
        <dgm:presLayoutVars>
          <dgm:chMax val="0"/>
          <dgm:chPref val="0"/>
        </dgm:presLayoutVars>
      </dgm:prSet>
      <dgm:spPr/>
    </dgm:pt>
    <dgm:pt modelId="{34A0D04A-2C47-4908-82D8-2E6ABF01B094}" type="pres">
      <dgm:prSet presAssocID="{82AD764C-BE9B-4CD4-B160-53EAA21675B9}" presName="sibTrans" presStyleCnt="0"/>
      <dgm:spPr/>
    </dgm:pt>
    <dgm:pt modelId="{9DD19C79-B0CA-4254-8D22-5D4B6FDA48C3}" type="pres">
      <dgm:prSet presAssocID="{AFFA8CA6-5704-4992-8C1D-6BA647553C5A}" presName="compNode" presStyleCnt="0"/>
      <dgm:spPr/>
    </dgm:pt>
    <dgm:pt modelId="{753E4C49-F1B3-42C0-B53C-D7366B758941}" type="pres">
      <dgm:prSet presAssocID="{AFFA8CA6-5704-4992-8C1D-6BA647553C5A}" presName="bgRect" presStyleLbl="bgShp" presStyleIdx="3" presStyleCnt="5"/>
      <dgm:spPr/>
    </dgm:pt>
    <dgm:pt modelId="{4521441D-D6CD-4BD8-96F3-E90D4AB4E946}" type="pres">
      <dgm:prSet presAssocID="{AFFA8CA6-5704-4992-8C1D-6BA647553C5A}"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arker"/>
        </a:ext>
      </dgm:extLst>
    </dgm:pt>
    <dgm:pt modelId="{34B470D9-EC69-48FC-AA5A-A79054065F8A}" type="pres">
      <dgm:prSet presAssocID="{AFFA8CA6-5704-4992-8C1D-6BA647553C5A}" presName="spaceRect" presStyleCnt="0"/>
      <dgm:spPr/>
    </dgm:pt>
    <dgm:pt modelId="{09279081-9B4E-4D66-A0FA-FF078441DE1F}" type="pres">
      <dgm:prSet presAssocID="{AFFA8CA6-5704-4992-8C1D-6BA647553C5A}" presName="parTx" presStyleLbl="revTx" presStyleIdx="3" presStyleCnt="5">
        <dgm:presLayoutVars>
          <dgm:chMax val="0"/>
          <dgm:chPref val="0"/>
        </dgm:presLayoutVars>
      </dgm:prSet>
      <dgm:spPr/>
    </dgm:pt>
    <dgm:pt modelId="{82885249-A933-4DE1-B18A-C570B7196A1B}" type="pres">
      <dgm:prSet presAssocID="{4978D960-E377-4A8E-AF3F-87DC7CF74A3B}" presName="sibTrans" presStyleCnt="0"/>
      <dgm:spPr/>
    </dgm:pt>
    <dgm:pt modelId="{52D2F8C0-7471-490C-853D-53D4C47C943F}" type="pres">
      <dgm:prSet presAssocID="{C96B4E4A-E593-4074-AEEA-A456EB4F13C6}" presName="compNode" presStyleCnt="0"/>
      <dgm:spPr/>
    </dgm:pt>
    <dgm:pt modelId="{D66FAD59-F325-4D12-84B9-A99DCDC17AD0}" type="pres">
      <dgm:prSet presAssocID="{C96B4E4A-E593-4074-AEEA-A456EB4F13C6}" presName="bgRect" presStyleLbl="bgShp" presStyleIdx="4" presStyleCnt="5"/>
      <dgm:spPr/>
    </dgm:pt>
    <dgm:pt modelId="{1C20B15C-0E09-43D3-90CF-6B85DA39E9C4}" type="pres">
      <dgm:prSet presAssocID="{C96B4E4A-E593-4074-AEEA-A456EB4F13C6}"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ourglass Finished"/>
        </a:ext>
      </dgm:extLst>
    </dgm:pt>
    <dgm:pt modelId="{0BCB32E1-F419-439E-842D-17B5995D5A1D}" type="pres">
      <dgm:prSet presAssocID="{C96B4E4A-E593-4074-AEEA-A456EB4F13C6}" presName="spaceRect" presStyleCnt="0"/>
      <dgm:spPr/>
    </dgm:pt>
    <dgm:pt modelId="{9EFDF15B-A3CF-4133-B2EA-065DCC5F526C}" type="pres">
      <dgm:prSet presAssocID="{C96B4E4A-E593-4074-AEEA-A456EB4F13C6}" presName="parTx" presStyleLbl="revTx" presStyleIdx="4" presStyleCnt="5">
        <dgm:presLayoutVars>
          <dgm:chMax val="0"/>
          <dgm:chPref val="0"/>
        </dgm:presLayoutVars>
      </dgm:prSet>
      <dgm:spPr/>
    </dgm:pt>
  </dgm:ptLst>
  <dgm:cxnLst>
    <dgm:cxn modelId="{22EDD351-14CD-4EDC-A184-44071B9FDBA0}" srcId="{CB0D1652-0AF5-4D9D-BCAA-2F0E80225EAD}" destId="{AFFA8CA6-5704-4992-8C1D-6BA647553C5A}" srcOrd="3" destOrd="0" parTransId="{90349300-54AE-4985-9074-F83EED3991DA}" sibTransId="{4978D960-E377-4A8E-AF3F-87DC7CF74A3B}"/>
    <dgm:cxn modelId="{870FE374-55F4-458C-832D-DA747D1157D8}" srcId="{CB0D1652-0AF5-4D9D-BCAA-2F0E80225EAD}" destId="{47F929DA-CF1D-4EAF-98AD-BED37C9F6D77}" srcOrd="0" destOrd="0" parTransId="{B197635A-BC12-4ADB-B816-B4CCC8DA7B0C}" sibTransId="{56A356E5-B663-4191-8A66-FE805DEC2F31}"/>
    <dgm:cxn modelId="{AB8DBE7B-88C4-43E4-8942-DE35D1F2CC86}" type="presOf" srcId="{C96B4E4A-E593-4074-AEEA-A456EB4F13C6}" destId="{9EFDF15B-A3CF-4133-B2EA-065DCC5F526C}" srcOrd="0" destOrd="0" presId="urn:microsoft.com/office/officeart/2018/2/layout/IconVerticalSolidList"/>
    <dgm:cxn modelId="{D7229384-B761-4A4E-B821-4C3A9F84E120}" srcId="{CB0D1652-0AF5-4D9D-BCAA-2F0E80225EAD}" destId="{65B96F62-9BE3-42BB-81FA-BBE90A12B63D}" srcOrd="2" destOrd="0" parTransId="{809DC52D-7202-44FE-B172-B385D122A106}" sibTransId="{82AD764C-BE9B-4CD4-B160-53EAA21675B9}"/>
    <dgm:cxn modelId="{70AEF7A5-8281-4D0E-88B7-69CA57370CE5}" type="presOf" srcId="{AFFA8CA6-5704-4992-8C1D-6BA647553C5A}" destId="{09279081-9B4E-4D66-A0FA-FF078441DE1F}" srcOrd="0" destOrd="0" presId="urn:microsoft.com/office/officeart/2018/2/layout/IconVerticalSolidList"/>
    <dgm:cxn modelId="{3A89C1B5-7EBF-471B-8621-83011AEEE1F9}" srcId="{CB0D1652-0AF5-4D9D-BCAA-2F0E80225EAD}" destId="{8DC5199A-5674-4C7F-95AF-F0E7254AE12D}" srcOrd="1" destOrd="0" parTransId="{844F308D-0943-4C17-9E04-8EAF6627B45B}" sibTransId="{0A536686-A13F-49B7-9A0F-A6A906F49CF6}"/>
    <dgm:cxn modelId="{B04448D1-83C3-404D-8894-90F220F13D1D}" type="presOf" srcId="{8DC5199A-5674-4C7F-95AF-F0E7254AE12D}" destId="{3F81878C-2298-451D-A527-C8F2457F787D}" srcOrd="0" destOrd="0" presId="urn:microsoft.com/office/officeart/2018/2/layout/IconVerticalSolidList"/>
    <dgm:cxn modelId="{A4E4B5DE-80C0-40E2-804C-E180189D5313}" type="presOf" srcId="{CB0D1652-0AF5-4D9D-BCAA-2F0E80225EAD}" destId="{750D432F-BD58-43CA-B051-5B18F53A78C1}" srcOrd="0" destOrd="0" presId="urn:microsoft.com/office/officeart/2018/2/layout/IconVerticalSolidList"/>
    <dgm:cxn modelId="{4E8C67DF-9C81-4B9C-A4A9-E44426637DD0}" type="presOf" srcId="{65B96F62-9BE3-42BB-81FA-BBE90A12B63D}" destId="{D1C4A73E-2007-4163-89DB-35700E6CBE94}" srcOrd="0" destOrd="0" presId="urn:microsoft.com/office/officeart/2018/2/layout/IconVerticalSolidList"/>
    <dgm:cxn modelId="{40224CE0-ADAA-48F0-B328-0EB09DC255C1}" srcId="{CB0D1652-0AF5-4D9D-BCAA-2F0E80225EAD}" destId="{C96B4E4A-E593-4074-AEEA-A456EB4F13C6}" srcOrd="4" destOrd="0" parTransId="{B987B12C-0958-45E4-9344-F1B1E98AE122}" sibTransId="{FDE4D26A-5B30-45A1-BCEC-C70416815BEB}"/>
    <dgm:cxn modelId="{6BA492F4-8D66-455F-A6B7-411E48FC95B5}" type="presOf" srcId="{47F929DA-CF1D-4EAF-98AD-BED37C9F6D77}" destId="{A4ADB729-E0C0-409F-B86A-D6E110B68986}" srcOrd="0" destOrd="0" presId="urn:microsoft.com/office/officeart/2018/2/layout/IconVerticalSolidList"/>
    <dgm:cxn modelId="{06B1886C-F119-409E-A2F4-2464C613068E}" type="presParOf" srcId="{750D432F-BD58-43CA-B051-5B18F53A78C1}" destId="{E8543D77-E747-41F0-B319-87222FF7C40B}" srcOrd="0" destOrd="0" presId="urn:microsoft.com/office/officeart/2018/2/layout/IconVerticalSolidList"/>
    <dgm:cxn modelId="{5C487344-DB41-4B0A-80B9-865745349E51}" type="presParOf" srcId="{E8543D77-E747-41F0-B319-87222FF7C40B}" destId="{FCC988AF-448D-4E30-A147-2C967054C62E}" srcOrd="0" destOrd="0" presId="urn:microsoft.com/office/officeart/2018/2/layout/IconVerticalSolidList"/>
    <dgm:cxn modelId="{E8055304-1950-4776-8340-D907F9A876E7}" type="presParOf" srcId="{E8543D77-E747-41F0-B319-87222FF7C40B}" destId="{4C1760F3-371B-47D3-8E7A-04672022BD8E}" srcOrd="1" destOrd="0" presId="urn:microsoft.com/office/officeart/2018/2/layout/IconVerticalSolidList"/>
    <dgm:cxn modelId="{2509AFE2-8CDC-468A-8CC0-0ECF4E516F53}" type="presParOf" srcId="{E8543D77-E747-41F0-B319-87222FF7C40B}" destId="{118FF3B5-A6FC-4038-9200-E3201E1B6B9F}" srcOrd="2" destOrd="0" presId="urn:microsoft.com/office/officeart/2018/2/layout/IconVerticalSolidList"/>
    <dgm:cxn modelId="{01E06D91-DA7B-4B52-94F8-26E2171EA1E9}" type="presParOf" srcId="{E8543D77-E747-41F0-B319-87222FF7C40B}" destId="{A4ADB729-E0C0-409F-B86A-D6E110B68986}" srcOrd="3" destOrd="0" presId="urn:microsoft.com/office/officeart/2018/2/layout/IconVerticalSolidList"/>
    <dgm:cxn modelId="{6880BF0D-98D3-479B-8370-40F216643567}" type="presParOf" srcId="{750D432F-BD58-43CA-B051-5B18F53A78C1}" destId="{0F18B521-C087-48B5-9BE4-E1B24715E22D}" srcOrd="1" destOrd="0" presId="urn:microsoft.com/office/officeart/2018/2/layout/IconVerticalSolidList"/>
    <dgm:cxn modelId="{E5749CA3-3840-4CBD-9D5F-55C580BFCEBE}" type="presParOf" srcId="{750D432F-BD58-43CA-B051-5B18F53A78C1}" destId="{19106982-6B07-400A-BDBD-90FB849DF95C}" srcOrd="2" destOrd="0" presId="urn:microsoft.com/office/officeart/2018/2/layout/IconVerticalSolidList"/>
    <dgm:cxn modelId="{21D6A500-295D-4344-9398-DB56C3EA5825}" type="presParOf" srcId="{19106982-6B07-400A-BDBD-90FB849DF95C}" destId="{6B726345-534E-4DCE-AE37-64F8FD5124FD}" srcOrd="0" destOrd="0" presId="urn:microsoft.com/office/officeart/2018/2/layout/IconVerticalSolidList"/>
    <dgm:cxn modelId="{76F311A7-1467-4728-98BD-A8F6692F7FC6}" type="presParOf" srcId="{19106982-6B07-400A-BDBD-90FB849DF95C}" destId="{5EBA78A6-28F9-4B8C-A4EB-C16EF3F63E55}" srcOrd="1" destOrd="0" presId="urn:microsoft.com/office/officeart/2018/2/layout/IconVerticalSolidList"/>
    <dgm:cxn modelId="{C6E2E9A4-F0C1-418B-9E40-72773EFACEED}" type="presParOf" srcId="{19106982-6B07-400A-BDBD-90FB849DF95C}" destId="{793A8556-27D5-4A4F-8373-F4DC22607735}" srcOrd="2" destOrd="0" presId="urn:microsoft.com/office/officeart/2018/2/layout/IconVerticalSolidList"/>
    <dgm:cxn modelId="{09E2104C-F6E2-4A4F-85AF-CF0E4C4E8896}" type="presParOf" srcId="{19106982-6B07-400A-BDBD-90FB849DF95C}" destId="{3F81878C-2298-451D-A527-C8F2457F787D}" srcOrd="3" destOrd="0" presId="urn:microsoft.com/office/officeart/2018/2/layout/IconVerticalSolidList"/>
    <dgm:cxn modelId="{AC767086-6BE5-40D6-B50A-4898816B439C}" type="presParOf" srcId="{750D432F-BD58-43CA-B051-5B18F53A78C1}" destId="{51750304-E7D7-4A71-AEED-D6BEAF6B5F42}" srcOrd="3" destOrd="0" presId="urn:microsoft.com/office/officeart/2018/2/layout/IconVerticalSolidList"/>
    <dgm:cxn modelId="{FA684998-F1A4-41FD-915B-69B2F7693B58}" type="presParOf" srcId="{750D432F-BD58-43CA-B051-5B18F53A78C1}" destId="{27011D15-20CF-47AC-8CE4-E308EBD9BA1E}" srcOrd="4" destOrd="0" presId="urn:microsoft.com/office/officeart/2018/2/layout/IconVerticalSolidList"/>
    <dgm:cxn modelId="{561B5DA7-84A6-45F7-95C5-D0CFAA9E0058}" type="presParOf" srcId="{27011D15-20CF-47AC-8CE4-E308EBD9BA1E}" destId="{72790CE1-BD96-4C12-9AC4-47E6FC811E04}" srcOrd="0" destOrd="0" presId="urn:microsoft.com/office/officeart/2018/2/layout/IconVerticalSolidList"/>
    <dgm:cxn modelId="{3CDA929B-F49B-4D9B-8CBD-3CFD91327568}" type="presParOf" srcId="{27011D15-20CF-47AC-8CE4-E308EBD9BA1E}" destId="{61451DC8-5AC5-4FE3-A320-2828CCA4C033}" srcOrd="1" destOrd="0" presId="urn:microsoft.com/office/officeart/2018/2/layout/IconVerticalSolidList"/>
    <dgm:cxn modelId="{DD0252CC-6660-4054-88D3-32B538BBC773}" type="presParOf" srcId="{27011D15-20CF-47AC-8CE4-E308EBD9BA1E}" destId="{43FDC6D8-CFE5-4974-A0B4-D5FF96338426}" srcOrd="2" destOrd="0" presId="urn:microsoft.com/office/officeart/2018/2/layout/IconVerticalSolidList"/>
    <dgm:cxn modelId="{65BAA2C0-251E-4FA1-B5DE-73D8E71131F2}" type="presParOf" srcId="{27011D15-20CF-47AC-8CE4-E308EBD9BA1E}" destId="{D1C4A73E-2007-4163-89DB-35700E6CBE94}" srcOrd="3" destOrd="0" presId="urn:microsoft.com/office/officeart/2018/2/layout/IconVerticalSolidList"/>
    <dgm:cxn modelId="{1E0A07C3-CE32-4152-BD9B-9B6E86A3C15E}" type="presParOf" srcId="{750D432F-BD58-43CA-B051-5B18F53A78C1}" destId="{34A0D04A-2C47-4908-82D8-2E6ABF01B094}" srcOrd="5" destOrd="0" presId="urn:microsoft.com/office/officeart/2018/2/layout/IconVerticalSolidList"/>
    <dgm:cxn modelId="{CECD5F63-9D8A-4A4D-8D83-16BC0466645C}" type="presParOf" srcId="{750D432F-BD58-43CA-B051-5B18F53A78C1}" destId="{9DD19C79-B0CA-4254-8D22-5D4B6FDA48C3}" srcOrd="6" destOrd="0" presId="urn:microsoft.com/office/officeart/2018/2/layout/IconVerticalSolidList"/>
    <dgm:cxn modelId="{BDED913F-C2C9-444A-9FAA-93B66407E61E}" type="presParOf" srcId="{9DD19C79-B0CA-4254-8D22-5D4B6FDA48C3}" destId="{753E4C49-F1B3-42C0-B53C-D7366B758941}" srcOrd="0" destOrd="0" presId="urn:microsoft.com/office/officeart/2018/2/layout/IconVerticalSolidList"/>
    <dgm:cxn modelId="{3B57F0E8-6576-47E9-878C-195A73851524}" type="presParOf" srcId="{9DD19C79-B0CA-4254-8D22-5D4B6FDA48C3}" destId="{4521441D-D6CD-4BD8-96F3-E90D4AB4E946}" srcOrd="1" destOrd="0" presId="urn:microsoft.com/office/officeart/2018/2/layout/IconVerticalSolidList"/>
    <dgm:cxn modelId="{33CC4190-72E1-4BD7-AFF9-B6A3419761B1}" type="presParOf" srcId="{9DD19C79-B0CA-4254-8D22-5D4B6FDA48C3}" destId="{34B470D9-EC69-48FC-AA5A-A79054065F8A}" srcOrd="2" destOrd="0" presId="urn:microsoft.com/office/officeart/2018/2/layout/IconVerticalSolidList"/>
    <dgm:cxn modelId="{3C5A21CE-2E96-4DE7-9CD8-2CBFF4E799C1}" type="presParOf" srcId="{9DD19C79-B0CA-4254-8D22-5D4B6FDA48C3}" destId="{09279081-9B4E-4D66-A0FA-FF078441DE1F}" srcOrd="3" destOrd="0" presId="urn:microsoft.com/office/officeart/2018/2/layout/IconVerticalSolidList"/>
    <dgm:cxn modelId="{3E699DCA-C4FC-4506-838A-F2479EAF8041}" type="presParOf" srcId="{750D432F-BD58-43CA-B051-5B18F53A78C1}" destId="{82885249-A933-4DE1-B18A-C570B7196A1B}" srcOrd="7" destOrd="0" presId="urn:microsoft.com/office/officeart/2018/2/layout/IconVerticalSolidList"/>
    <dgm:cxn modelId="{4B5FE349-9E24-4152-AB9F-C557E38231BC}" type="presParOf" srcId="{750D432F-BD58-43CA-B051-5B18F53A78C1}" destId="{52D2F8C0-7471-490C-853D-53D4C47C943F}" srcOrd="8" destOrd="0" presId="urn:microsoft.com/office/officeart/2018/2/layout/IconVerticalSolidList"/>
    <dgm:cxn modelId="{F967E667-C1C4-46EA-8844-DC3CE90D9226}" type="presParOf" srcId="{52D2F8C0-7471-490C-853D-53D4C47C943F}" destId="{D66FAD59-F325-4D12-84B9-A99DCDC17AD0}" srcOrd="0" destOrd="0" presId="urn:microsoft.com/office/officeart/2018/2/layout/IconVerticalSolidList"/>
    <dgm:cxn modelId="{61546D55-1BD7-423D-ADE7-7BE6E67679A4}" type="presParOf" srcId="{52D2F8C0-7471-490C-853D-53D4C47C943F}" destId="{1C20B15C-0E09-43D3-90CF-6B85DA39E9C4}" srcOrd="1" destOrd="0" presId="urn:microsoft.com/office/officeart/2018/2/layout/IconVerticalSolidList"/>
    <dgm:cxn modelId="{8BA5872C-4D38-47FE-AFB2-C65E10E77D30}" type="presParOf" srcId="{52D2F8C0-7471-490C-853D-53D4C47C943F}" destId="{0BCB32E1-F419-439E-842D-17B5995D5A1D}" srcOrd="2" destOrd="0" presId="urn:microsoft.com/office/officeart/2018/2/layout/IconVerticalSolidList"/>
    <dgm:cxn modelId="{12E88DCE-90B6-4CF0-96A5-6B82E8A7DE6F}" type="presParOf" srcId="{52D2F8C0-7471-490C-853D-53D4C47C943F}" destId="{9EFDF15B-A3CF-4133-B2EA-065DCC5F526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CB4C68-CE24-4306-BBA7-9F020EC24E74}">
      <dsp:nvSpPr>
        <dsp:cNvPr id="0" name=""/>
        <dsp:cNvSpPr/>
      </dsp:nvSpPr>
      <dsp:spPr>
        <a:xfrm>
          <a:off x="0" y="443"/>
          <a:ext cx="7524003" cy="103874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E59003-0160-477B-AD8E-4A5C7743572C}">
      <dsp:nvSpPr>
        <dsp:cNvPr id="0" name=""/>
        <dsp:cNvSpPr/>
      </dsp:nvSpPr>
      <dsp:spPr>
        <a:xfrm>
          <a:off x="314221" y="234162"/>
          <a:ext cx="571312" cy="5713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338C56-161B-4310-AAB1-379C0EABA7B2}">
      <dsp:nvSpPr>
        <dsp:cNvPr id="0" name=""/>
        <dsp:cNvSpPr/>
      </dsp:nvSpPr>
      <dsp:spPr>
        <a:xfrm>
          <a:off x="1199755" y="443"/>
          <a:ext cx="6324247" cy="10387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934" tIns="109934" rIns="109934" bIns="109934" numCol="1" spcCol="1270" anchor="ctr" anchorCtr="0">
          <a:noAutofit/>
        </a:bodyPr>
        <a:lstStyle/>
        <a:p>
          <a:pPr marL="0" lvl="0" indent="0" algn="l" defTabSz="666750">
            <a:lnSpc>
              <a:spcPct val="100000"/>
            </a:lnSpc>
            <a:spcBef>
              <a:spcPct val="0"/>
            </a:spcBef>
            <a:spcAft>
              <a:spcPct val="35000"/>
            </a:spcAft>
            <a:buNone/>
          </a:pPr>
          <a:r>
            <a:rPr lang="en-US" sz="1500" kern="1200" dirty="0">
              <a:solidFill>
                <a:schemeClr val="bg1"/>
              </a:solidFill>
            </a:rPr>
            <a:t>Mindfulness is the practice of being present and fully engaged in the moment, without judgment. It can help reduce stress, enhance focus, and improve emotional well-being.</a:t>
          </a:r>
        </a:p>
      </dsp:txBody>
      <dsp:txXfrm>
        <a:off x="1199755" y="443"/>
        <a:ext cx="6324247" cy="1038749"/>
      </dsp:txXfrm>
    </dsp:sp>
    <dsp:sp modelId="{980E5AA3-35A3-4903-B89A-D578C064E664}">
      <dsp:nvSpPr>
        <dsp:cNvPr id="0" name=""/>
        <dsp:cNvSpPr/>
      </dsp:nvSpPr>
      <dsp:spPr>
        <a:xfrm>
          <a:off x="0" y="1298880"/>
          <a:ext cx="7524003" cy="103874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72640E-03D4-4594-906B-E42A32D47D33}">
      <dsp:nvSpPr>
        <dsp:cNvPr id="0" name=""/>
        <dsp:cNvSpPr/>
      </dsp:nvSpPr>
      <dsp:spPr>
        <a:xfrm>
          <a:off x="314221" y="1532598"/>
          <a:ext cx="571312" cy="5713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9B2E19-4A15-4757-90F2-A4B9D6C5F698}">
      <dsp:nvSpPr>
        <dsp:cNvPr id="0" name=""/>
        <dsp:cNvSpPr/>
      </dsp:nvSpPr>
      <dsp:spPr>
        <a:xfrm>
          <a:off x="1199755" y="1298880"/>
          <a:ext cx="6324247" cy="10387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934" tIns="109934" rIns="109934" bIns="109934" numCol="1" spcCol="1270" anchor="ctr" anchorCtr="0">
          <a:noAutofit/>
        </a:bodyPr>
        <a:lstStyle/>
        <a:p>
          <a:pPr marL="0" lvl="0" indent="0" algn="l" defTabSz="666750">
            <a:lnSpc>
              <a:spcPct val="100000"/>
            </a:lnSpc>
            <a:spcBef>
              <a:spcPct val="0"/>
            </a:spcBef>
            <a:spcAft>
              <a:spcPct val="35000"/>
            </a:spcAft>
            <a:buNone/>
          </a:pPr>
          <a:r>
            <a:rPr lang="en-GB" sz="1500" kern="1200" dirty="0">
              <a:solidFill>
                <a:schemeClr val="bg1"/>
              </a:solidFill>
            </a:rPr>
            <a:t>Start with 5 minutes per day and gradually increase the time as you become more comfortable with the practice.</a:t>
          </a:r>
          <a:endParaRPr lang="en-US" sz="1500" kern="1200" dirty="0">
            <a:solidFill>
              <a:schemeClr val="bg1"/>
            </a:solidFill>
          </a:endParaRPr>
        </a:p>
      </dsp:txBody>
      <dsp:txXfrm>
        <a:off x="1199755" y="1298880"/>
        <a:ext cx="6324247" cy="1038749"/>
      </dsp:txXfrm>
    </dsp:sp>
    <dsp:sp modelId="{B8455317-4289-4D7C-86B4-9CF9ADEE8F3C}">
      <dsp:nvSpPr>
        <dsp:cNvPr id="0" name=""/>
        <dsp:cNvSpPr/>
      </dsp:nvSpPr>
      <dsp:spPr>
        <a:xfrm>
          <a:off x="0" y="2597316"/>
          <a:ext cx="7524003" cy="103874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BF91D8-E06A-44F3-8410-5FE66248ED98}">
      <dsp:nvSpPr>
        <dsp:cNvPr id="0" name=""/>
        <dsp:cNvSpPr/>
      </dsp:nvSpPr>
      <dsp:spPr>
        <a:xfrm>
          <a:off x="314221" y="2831035"/>
          <a:ext cx="571312" cy="5713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48DFCC-86E2-4C63-BBAC-A9D53A5E3F2D}">
      <dsp:nvSpPr>
        <dsp:cNvPr id="0" name=""/>
        <dsp:cNvSpPr/>
      </dsp:nvSpPr>
      <dsp:spPr>
        <a:xfrm>
          <a:off x="1199755" y="2597316"/>
          <a:ext cx="6324247" cy="10387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934" tIns="109934" rIns="109934" bIns="109934" numCol="1" spcCol="1270" anchor="ctr" anchorCtr="0">
          <a:noAutofit/>
        </a:bodyPr>
        <a:lstStyle/>
        <a:p>
          <a:pPr marL="0" lvl="0" indent="0" algn="l" defTabSz="666750">
            <a:lnSpc>
              <a:spcPct val="100000"/>
            </a:lnSpc>
            <a:spcBef>
              <a:spcPct val="0"/>
            </a:spcBef>
            <a:spcAft>
              <a:spcPct val="35000"/>
            </a:spcAft>
            <a:buNone/>
          </a:pPr>
          <a:r>
            <a:rPr lang="en-GB" sz="1500" kern="1200">
              <a:solidFill>
                <a:schemeClr val="bg1"/>
              </a:solidFill>
            </a:rPr>
            <a:t>You will find 3 short meditations in your FREE kit. Download Myshiftup App or premium kit to access more meditations.</a:t>
          </a:r>
          <a:endParaRPr lang="en-US" sz="1500" kern="1200">
            <a:solidFill>
              <a:schemeClr val="bg1"/>
            </a:solidFill>
          </a:endParaRPr>
        </a:p>
      </dsp:txBody>
      <dsp:txXfrm>
        <a:off x="1199755" y="2597316"/>
        <a:ext cx="6324247" cy="10387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C988AF-448D-4E30-A147-2C967054C62E}">
      <dsp:nvSpPr>
        <dsp:cNvPr id="0" name=""/>
        <dsp:cNvSpPr/>
      </dsp:nvSpPr>
      <dsp:spPr>
        <a:xfrm>
          <a:off x="0" y="3661"/>
          <a:ext cx="4429746" cy="77988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1760F3-371B-47D3-8E7A-04672022BD8E}">
      <dsp:nvSpPr>
        <dsp:cNvPr id="0" name=""/>
        <dsp:cNvSpPr/>
      </dsp:nvSpPr>
      <dsp:spPr>
        <a:xfrm>
          <a:off x="235915" y="179136"/>
          <a:ext cx="428937" cy="4289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4ADB729-E0C0-409F-B86A-D6E110B68986}">
      <dsp:nvSpPr>
        <dsp:cNvPr id="0" name=""/>
        <dsp:cNvSpPr/>
      </dsp:nvSpPr>
      <dsp:spPr>
        <a:xfrm>
          <a:off x="900769" y="3661"/>
          <a:ext cx="3528976" cy="779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38" tIns="82538" rIns="82538" bIns="82538" numCol="1" spcCol="1270" anchor="ctr" anchorCtr="0">
          <a:noAutofit/>
        </a:bodyPr>
        <a:lstStyle/>
        <a:p>
          <a:pPr marL="0" lvl="0" indent="0" algn="l" defTabSz="844550">
            <a:lnSpc>
              <a:spcPct val="90000"/>
            </a:lnSpc>
            <a:spcBef>
              <a:spcPct val="0"/>
            </a:spcBef>
            <a:spcAft>
              <a:spcPct val="35000"/>
            </a:spcAft>
            <a:buNone/>
          </a:pPr>
          <a:r>
            <a:rPr lang="en-US" sz="1900" kern="1200"/>
            <a:t>• Specific</a:t>
          </a:r>
        </a:p>
      </dsp:txBody>
      <dsp:txXfrm>
        <a:off x="900769" y="3661"/>
        <a:ext cx="3528976" cy="779887"/>
      </dsp:txXfrm>
    </dsp:sp>
    <dsp:sp modelId="{6B726345-534E-4DCE-AE37-64F8FD5124FD}">
      <dsp:nvSpPr>
        <dsp:cNvPr id="0" name=""/>
        <dsp:cNvSpPr/>
      </dsp:nvSpPr>
      <dsp:spPr>
        <a:xfrm>
          <a:off x="0" y="978520"/>
          <a:ext cx="4429746" cy="77988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BA78A6-28F9-4B8C-A4EB-C16EF3F63E55}">
      <dsp:nvSpPr>
        <dsp:cNvPr id="0" name=""/>
        <dsp:cNvSpPr/>
      </dsp:nvSpPr>
      <dsp:spPr>
        <a:xfrm>
          <a:off x="235915" y="1153994"/>
          <a:ext cx="428937" cy="4289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F81878C-2298-451D-A527-C8F2457F787D}">
      <dsp:nvSpPr>
        <dsp:cNvPr id="0" name=""/>
        <dsp:cNvSpPr/>
      </dsp:nvSpPr>
      <dsp:spPr>
        <a:xfrm>
          <a:off x="900769" y="978520"/>
          <a:ext cx="3528976" cy="779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38" tIns="82538" rIns="82538" bIns="82538" numCol="1" spcCol="1270" anchor="ctr" anchorCtr="0">
          <a:noAutofit/>
        </a:bodyPr>
        <a:lstStyle/>
        <a:p>
          <a:pPr marL="0" lvl="0" indent="0" algn="l" defTabSz="844550">
            <a:lnSpc>
              <a:spcPct val="90000"/>
            </a:lnSpc>
            <a:spcBef>
              <a:spcPct val="0"/>
            </a:spcBef>
            <a:spcAft>
              <a:spcPct val="35000"/>
            </a:spcAft>
            <a:buNone/>
          </a:pPr>
          <a:r>
            <a:rPr lang="en-US" sz="1900" kern="1200"/>
            <a:t>• Measurable</a:t>
          </a:r>
        </a:p>
      </dsp:txBody>
      <dsp:txXfrm>
        <a:off x="900769" y="978520"/>
        <a:ext cx="3528976" cy="779887"/>
      </dsp:txXfrm>
    </dsp:sp>
    <dsp:sp modelId="{72790CE1-BD96-4C12-9AC4-47E6FC811E04}">
      <dsp:nvSpPr>
        <dsp:cNvPr id="0" name=""/>
        <dsp:cNvSpPr/>
      </dsp:nvSpPr>
      <dsp:spPr>
        <a:xfrm>
          <a:off x="0" y="1953378"/>
          <a:ext cx="4429746" cy="77988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451DC8-5AC5-4FE3-A320-2828CCA4C033}">
      <dsp:nvSpPr>
        <dsp:cNvPr id="0" name=""/>
        <dsp:cNvSpPr/>
      </dsp:nvSpPr>
      <dsp:spPr>
        <a:xfrm>
          <a:off x="235915" y="2128853"/>
          <a:ext cx="428937" cy="4289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1C4A73E-2007-4163-89DB-35700E6CBE94}">
      <dsp:nvSpPr>
        <dsp:cNvPr id="0" name=""/>
        <dsp:cNvSpPr/>
      </dsp:nvSpPr>
      <dsp:spPr>
        <a:xfrm>
          <a:off x="900769" y="1953378"/>
          <a:ext cx="3528976" cy="779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38" tIns="82538" rIns="82538" bIns="82538" numCol="1" spcCol="1270" anchor="ctr" anchorCtr="0">
          <a:noAutofit/>
        </a:bodyPr>
        <a:lstStyle/>
        <a:p>
          <a:pPr marL="0" lvl="0" indent="0" algn="l" defTabSz="844550">
            <a:lnSpc>
              <a:spcPct val="90000"/>
            </a:lnSpc>
            <a:spcBef>
              <a:spcPct val="0"/>
            </a:spcBef>
            <a:spcAft>
              <a:spcPct val="35000"/>
            </a:spcAft>
            <a:buNone/>
          </a:pPr>
          <a:r>
            <a:rPr lang="en-US" sz="1900" kern="1200"/>
            <a:t>• Achievable</a:t>
          </a:r>
        </a:p>
      </dsp:txBody>
      <dsp:txXfrm>
        <a:off x="900769" y="1953378"/>
        <a:ext cx="3528976" cy="779887"/>
      </dsp:txXfrm>
    </dsp:sp>
    <dsp:sp modelId="{753E4C49-F1B3-42C0-B53C-D7366B758941}">
      <dsp:nvSpPr>
        <dsp:cNvPr id="0" name=""/>
        <dsp:cNvSpPr/>
      </dsp:nvSpPr>
      <dsp:spPr>
        <a:xfrm>
          <a:off x="0" y="2928237"/>
          <a:ext cx="4429746" cy="77988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21441D-D6CD-4BD8-96F3-E90D4AB4E946}">
      <dsp:nvSpPr>
        <dsp:cNvPr id="0" name=""/>
        <dsp:cNvSpPr/>
      </dsp:nvSpPr>
      <dsp:spPr>
        <a:xfrm>
          <a:off x="235915" y="3103712"/>
          <a:ext cx="428937" cy="42893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9279081-9B4E-4D66-A0FA-FF078441DE1F}">
      <dsp:nvSpPr>
        <dsp:cNvPr id="0" name=""/>
        <dsp:cNvSpPr/>
      </dsp:nvSpPr>
      <dsp:spPr>
        <a:xfrm>
          <a:off x="900769" y="2928237"/>
          <a:ext cx="3528976" cy="779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38" tIns="82538" rIns="82538" bIns="82538" numCol="1" spcCol="1270" anchor="ctr" anchorCtr="0">
          <a:noAutofit/>
        </a:bodyPr>
        <a:lstStyle/>
        <a:p>
          <a:pPr marL="0" lvl="0" indent="0" algn="l" defTabSz="844550">
            <a:lnSpc>
              <a:spcPct val="90000"/>
            </a:lnSpc>
            <a:spcBef>
              <a:spcPct val="0"/>
            </a:spcBef>
            <a:spcAft>
              <a:spcPct val="35000"/>
            </a:spcAft>
            <a:buNone/>
          </a:pPr>
          <a:r>
            <a:rPr lang="en-US" sz="1900" kern="1200"/>
            <a:t>• Relevant</a:t>
          </a:r>
        </a:p>
      </dsp:txBody>
      <dsp:txXfrm>
        <a:off x="900769" y="2928237"/>
        <a:ext cx="3528976" cy="779887"/>
      </dsp:txXfrm>
    </dsp:sp>
    <dsp:sp modelId="{D66FAD59-F325-4D12-84B9-A99DCDC17AD0}">
      <dsp:nvSpPr>
        <dsp:cNvPr id="0" name=""/>
        <dsp:cNvSpPr/>
      </dsp:nvSpPr>
      <dsp:spPr>
        <a:xfrm>
          <a:off x="0" y="3903096"/>
          <a:ext cx="4429746" cy="77988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20B15C-0E09-43D3-90CF-6B85DA39E9C4}">
      <dsp:nvSpPr>
        <dsp:cNvPr id="0" name=""/>
        <dsp:cNvSpPr/>
      </dsp:nvSpPr>
      <dsp:spPr>
        <a:xfrm>
          <a:off x="235915" y="4078571"/>
          <a:ext cx="428937" cy="42893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EFDF15B-A3CF-4133-B2EA-065DCC5F526C}">
      <dsp:nvSpPr>
        <dsp:cNvPr id="0" name=""/>
        <dsp:cNvSpPr/>
      </dsp:nvSpPr>
      <dsp:spPr>
        <a:xfrm>
          <a:off x="900769" y="3903096"/>
          <a:ext cx="3528976" cy="779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38" tIns="82538" rIns="82538" bIns="82538" numCol="1" spcCol="1270" anchor="ctr" anchorCtr="0">
          <a:noAutofit/>
        </a:bodyPr>
        <a:lstStyle/>
        <a:p>
          <a:pPr marL="0" lvl="0" indent="0" algn="l" defTabSz="844550">
            <a:lnSpc>
              <a:spcPct val="90000"/>
            </a:lnSpc>
            <a:spcBef>
              <a:spcPct val="0"/>
            </a:spcBef>
            <a:spcAft>
              <a:spcPct val="35000"/>
            </a:spcAft>
            <a:buNone/>
          </a:pPr>
          <a:r>
            <a:rPr lang="en-US" sz="1900" kern="1200"/>
            <a:t>• Time-Bound</a:t>
          </a:r>
        </a:p>
      </dsp:txBody>
      <dsp:txXfrm>
        <a:off x="900769" y="3903096"/>
        <a:ext cx="3528976" cy="77988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9144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08831" y="1449146"/>
            <a:ext cx="7526338" cy="2971051"/>
          </a:xfrm>
        </p:spPr>
        <p:txBody>
          <a:bodyPr/>
          <a:lstStyle>
            <a:lvl1pPr>
              <a:defRPr sz="5400"/>
            </a:lvl1pPr>
          </a:lstStyle>
          <a:p>
            <a:r>
              <a:rPr lang="en-GB"/>
              <a:t>Click to edit Master title style</a:t>
            </a:r>
            <a:endParaRPr lang="en-US" dirty="0"/>
          </a:p>
        </p:txBody>
      </p:sp>
      <p:sp>
        <p:nvSpPr>
          <p:cNvPr id="3" name="Subtitle 2"/>
          <p:cNvSpPr>
            <a:spLocks noGrp="1"/>
          </p:cNvSpPr>
          <p:nvPr>
            <p:ph type="subTitle" idx="1"/>
          </p:nvPr>
        </p:nvSpPr>
        <p:spPr>
          <a:xfrm>
            <a:off x="808831" y="5280847"/>
            <a:ext cx="7526338"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59686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a:xfrm>
            <a:off x="809997" y="2222287"/>
            <a:ext cx="7524003" cy="363651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23446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0"/>
            <a:ext cx="9144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2951396"/>
            <a:ext cx="7526337" cy="1468800"/>
          </a:xfrm>
        </p:spPr>
        <p:txBody>
          <a:bodyPr anchor="b"/>
          <a:lstStyle>
            <a:lvl1pPr algn="r">
              <a:defRPr sz="4800" b="1" cap="none"/>
            </a:lvl1pPr>
          </a:lstStyle>
          <a:p>
            <a:r>
              <a:rPr lang="en-GB"/>
              <a:t>Click to edit Master title style</a:t>
            </a:r>
            <a:endParaRPr lang="en-US" dirty="0"/>
          </a:p>
        </p:txBody>
      </p:sp>
      <p:sp>
        <p:nvSpPr>
          <p:cNvPr id="3" name="Text Placeholder 2"/>
          <p:cNvSpPr>
            <a:spLocks noGrp="1"/>
          </p:cNvSpPr>
          <p:nvPr>
            <p:ph type="body" idx="1"/>
          </p:nvPr>
        </p:nvSpPr>
        <p:spPr>
          <a:xfrm>
            <a:off x="804863" y="5281200"/>
            <a:ext cx="7526337"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66003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09996" y="2222287"/>
            <a:ext cx="3670723" cy="3638763"/>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63280" y="2222287"/>
            <a:ext cx="3670720" cy="3638763"/>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12/2/24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8791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809996" y="2174875"/>
            <a:ext cx="367072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09996" y="2751137"/>
            <a:ext cx="3687391" cy="3109913"/>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63280" y="2174875"/>
            <a:ext cx="3670720"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63280" y="2751137"/>
            <a:ext cx="3670720" cy="3109913"/>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12/2/24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82375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12/2/24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80798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12/2/24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54896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804863" y="446086"/>
            <a:ext cx="2660650"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446088"/>
            <a:ext cx="2660650" cy="1618396"/>
          </a:xfrm>
        </p:spPr>
        <p:txBody>
          <a:bodyPr anchor="b"/>
          <a:lstStyle>
            <a:lvl1pPr algn="l">
              <a:defRPr sz="2000" b="1"/>
            </a:lvl1pPr>
          </a:lstStyle>
          <a:p>
            <a:r>
              <a:rPr lang="en-GB"/>
              <a:t>Click to edit Master title style</a:t>
            </a:r>
            <a:endParaRPr lang="en-US" dirty="0"/>
          </a:p>
        </p:txBody>
      </p:sp>
      <p:sp>
        <p:nvSpPr>
          <p:cNvPr id="3" name="Content Placeholder 2"/>
          <p:cNvSpPr>
            <a:spLocks noGrp="1"/>
          </p:cNvSpPr>
          <p:nvPr>
            <p:ph idx="1"/>
          </p:nvPr>
        </p:nvSpPr>
        <p:spPr>
          <a:xfrm>
            <a:off x="3641724" y="446087"/>
            <a:ext cx="4689475" cy="5414963"/>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04863" y="2260737"/>
            <a:ext cx="2660650"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05258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9996" y="727521"/>
            <a:ext cx="3501548" cy="1617163"/>
          </a:xfrm>
        </p:spPr>
        <p:txBody>
          <a:bodyPr anchor="b">
            <a:normAutofit/>
          </a:bodyPr>
          <a:lstStyle>
            <a:lvl1pPr algn="l">
              <a:defRPr sz="2400" b="0"/>
            </a:lvl1pPr>
          </a:lstStyle>
          <a:p>
            <a:r>
              <a:rPr lang="en-GB"/>
              <a:t>Click to edit Master title style</a:t>
            </a:r>
            <a:endParaRPr lang="en-US" dirty="0"/>
          </a:p>
        </p:txBody>
      </p:sp>
      <p:sp>
        <p:nvSpPr>
          <p:cNvPr id="9" name="Picture Placeholder 11"/>
          <p:cNvSpPr>
            <a:spLocks noGrp="1" noChangeAspect="1"/>
          </p:cNvSpPr>
          <p:nvPr>
            <p:ph type="pic" sz="quarter" idx="13"/>
          </p:nvPr>
        </p:nvSpPr>
        <p:spPr bwMode="auto">
          <a:xfrm>
            <a:off x="4573588" y="0"/>
            <a:ext cx="4570412"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GB"/>
              <a:t>Click icon to add picture</a:t>
            </a:r>
            <a:endParaRPr lang="en-US" dirty="0"/>
          </a:p>
        </p:txBody>
      </p:sp>
      <p:sp>
        <p:nvSpPr>
          <p:cNvPr id="4" name="Text Placeholder 3"/>
          <p:cNvSpPr>
            <a:spLocks noGrp="1"/>
          </p:cNvSpPr>
          <p:nvPr>
            <p:ph type="body" sz="half" idx="2"/>
          </p:nvPr>
        </p:nvSpPr>
        <p:spPr>
          <a:xfrm>
            <a:off x="809996" y="2344684"/>
            <a:ext cx="350154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2914357" y="6041361"/>
            <a:ext cx="732659" cy="365125"/>
          </a:xfrm>
        </p:spPr>
        <p:txBody>
          <a:bodyPr/>
          <a:lstStyle/>
          <a:p>
            <a:fld id="{5BCAD085-E8A6-8845-BD4E-CB4CCA059FC4}" type="datetimeFigureOut">
              <a:rPr lang="en-US" smtClean="0"/>
              <a:t>12/2/24</a:t>
            </a:fld>
            <a:endParaRPr lang="en-US"/>
          </a:p>
        </p:txBody>
      </p:sp>
      <p:sp>
        <p:nvSpPr>
          <p:cNvPr id="6" name="Footer Placeholder 5"/>
          <p:cNvSpPr>
            <a:spLocks noGrp="1"/>
          </p:cNvSpPr>
          <p:nvPr>
            <p:ph type="ftr" sz="quarter" idx="11"/>
          </p:nvPr>
        </p:nvSpPr>
        <p:spPr>
          <a:xfrm>
            <a:off x="442797" y="6041361"/>
            <a:ext cx="2471560" cy="365125"/>
          </a:xfrm>
        </p:spPr>
        <p:txBody>
          <a:bodyPr/>
          <a:lstStyle/>
          <a:p>
            <a:endParaRPr lang="en-US"/>
          </a:p>
        </p:txBody>
      </p:sp>
      <p:sp>
        <p:nvSpPr>
          <p:cNvPr id="7" name="Slide Number Placeholder 6"/>
          <p:cNvSpPr>
            <a:spLocks noGrp="1"/>
          </p:cNvSpPr>
          <p:nvPr>
            <p:ph type="sldNum" sz="quarter" idx="12"/>
          </p:nvPr>
        </p:nvSpPr>
        <p:spPr>
          <a:xfrm>
            <a:off x="3647017" y="5915887"/>
            <a:ext cx="796616" cy="490599"/>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20592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4863" y="4800600"/>
            <a:ext cx="7526337" cy="566738"/>
          </a:xfrm>
        </p:spPr>
        <p:txBody>
          <a:bodyPr anchor="b">
            <a:normAutofit/>
          </a:bodyPr>
          <a:lstStyle>
            <a:lvl1pPr algn="l">
              <a:defRPr sz="2400" b="0"/>
            </a:lvl1pPr>
          </a:lstStyle>
          <a:p>
            <a:r>
              <a:rPr lang="en-GB"/>
              <a:t>Click to edit Master title style</a:t>
            </a:r>
            <a:endParaRPr lang="en-US" dirty="0"/>
          </a:p>
        </p:txBody>
      </p:sp>
      <p:sp>
        <p:nvSpPr>
          <p:cNvPr id="15" name="Picture Placeholder 14"/>
          <p:cNvSpPr>
            <a:spLocks noGrp="1" noChangeAspect="1"/>
          </p:cNvSpPr>
          <p:nvPr>
            <p:ph type="pic" sz="quarter" idx="13"/>
          </p:nvPr>
        </p:nvSpPr>
        <p:spPr bwMode="auto">
          <a:xfrm>
            <a:off x="0" y="0"/>
            <a:ext cx="9144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GB"/>
              <a:t>Click icon to add picture</a:t>
            </a:r>
            <a:endParaRPr lang="en-US" dirty="0"/>
          </a:p>
        </p:txBody>
      </p:sp>
      <p:sp>
        <p:nvSpPr>
          <p:cNvPr id="4" name="Text Placeholder 3"/>
          <p:cNvSpPr>
            <a:spLocks noGrp="1"/>
          </p:cNvSpPr>
          <p:nvPr>
            <p:ph type="body" sz="half" idx="2"/>
          </p:nvPr>
        </p:nvSpPr>
        <p:spPr>
          <a:xfrm>
            <a:off x="804863" y="5367338"/>
            <a:ext cx="7526337"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67990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485107" y="1338479"/>
            <a:ext cx="4749312"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49573" y="1495525"/>
            <a:ext cx="4420380" cy="2645912"/>
          </a:xfrm>
        </p:spPr>
        <p:txBody>
          <a:bodyPr anchor="b"/>
          <a:lstStyle>
            <a:lvl1pPr algn="l">
              <a:defRPr sz="4200" b="1" cap="none"/>
            </a:lvl1pPr>
          </a:lstStyle>
          <a:p>
            <a:r>
              <a:rPr lang="en-GB"/>
              <a:t>Click to edit Master title style</a:t>
            </a:r>
            <a:endParaRPr lang="en-US" dirty="0"/>
          </a:p>
        </p:txBody>
      </p:sp>
      <p:sp>
        <p:nvSpPr>
          <p:cNvPr id="3" name="Text Placeholder 2"/>
          <p:cNvSpPr>
            <a:spLocks noGrp="1"/>
          </p:cNvSpPr>
          <p:nvPr>
            <p:ph type="body" idx="1"/>
          </p:nvPr>
        </p:nvSpPr>
        <p:spPr>
          <a:xfrm>
            <a:off x="651226" y="4700702"/>
            <a:ext cx="4418727"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9" name="Text Placeholder 5"/>
          <p:cNvSpPr>
            <a:spLocks noGrp="1"/>
          </p:cNvSpPr>
          <p:nvPr>
            <p:ph type="body" sz="quarter" idx="16"/>
          </p:nvPr>
        </p:nvSpPr>
        <p:spPr>
          <a:xfrm>
            <a:off x="5398884" y="1338479"/>
            <a:ext cx="3302316" cy="4075464"/>
          </a:xfrm>
        </p:spPr>
        <p:txBody>
          <a:bodyPr anchor="t"/>
          <a:lstStyle>
            <a:lvl1pPr marL="0" indent="0">
              <a:buFontTx/>
              <a:buNone/>
              <a:defRPr/>
            </a:lvl1pPr>
          </a:lstStyle>
          <a:p>
            <a:pPr lvl="0"/>
            <a:r>
              <a:rPr lang="en-GB"/>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95732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855663" y="2286585"/>
            <a:ext cx="3671336"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017816" y="2435956"/>
            <a:ext cx="3286891" cy="2007789"/>
          </a:xfrm>
        </p:spPr>
        <p:txBody>
          <a:bodyPr/>
          <a:lstStyle>
            <a:lvl1pPr>
              <a:defRPr sz="3200"/>
            </a:lvl1pPr>
          </a:lstStyle>
          <a:p>
            <a:r>
              <a:rPr lang="en-GB"/>
              <a:t>Click to edit Master title style</a:t>
            </a:r>
            <a:endParaRPr lang="en-US" dirty="0"/>
          </a:p>
        </p:txBody>
      </p:sp>
      <p:sp>
        <p:nvSpPr>
          <p:cNvPr id="6" name="Text Placeholder 5"/>
          <p:cNvSpPr>
            <a:spLocks noGrp="1"/>
          </p:cNvSpPr>
          <p:nvPr>
            <p:ph type="body" sz="quarter" idx="16"/>
          </p:nvPr>
        </p:nvSpPr>
        <p:spPr>
          <a:xfrm>
            <a:off x="4616450" y="2286000"/>
            <a:ext cx="3671888" cy="2300288"/>
          </a:xfrm>
        </p:spPr>
        <p:txBody>
          <a:bodyPr anchor="t"/>
          <a:lstStyle>
            <a:lvl1pPr marL="0" indent="0">
              <a:buFontTx/>
              <a:buNone/>
              <a:defRPr/>
            </a:lvl1pPr>
          </a:lstStyle>
          <a:p>
            <a:pPr lvl="0"/>
            <a:r>
              <a:rPr lang="en-GB"/>
              <a:t>Click to edit Master text styles</a:t>
            </a:r>
          </a:p>
        </p:txBody>
      </p:sp>
      <p:sp>
        <p:nvSpPr>
          <p:cNvPr id="2" name="Date Placeholder 1"/>
          <p:cNvSpPr>
            <a:spLocks noGrp="1"/>
          </p:cNvSpPr>
          <p:nvPr>
            <p:ph type="dt" sz="half" idx="10"/>
          </p:nvPr>
        </p:nvSpPr>
        <p:spPr/>
        <p:txBody>
          <a:bodyPr/>
          <a:lstStyle/>
          <a:p>
            <a:fld id="{5BCAD085-E8A6-8845-BD4E-CB4CCA059FC4}" type="datetimeFigureOut">
              <a:rPr lang="en-US" smtClean="0"/>
              <a:t>12/2/24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5216866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1571037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5752238" y="446089"/>
            <a:ext cx="3391762"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9" name="AutoShape 4"/>
          <p:cNvSpPr>
            <a:spLocks noChangeAspect="1" noChangeArrowheads="1" noTextEdit="1"/>
          </p:cNvSpPr>
          <p:nvPr/>
        </p:nvSpPr>
        <p:spPr bwMode="auto">
          <a:xfrm>
            <a:off x="5233988" y="0"/>
            <a:ext cx="3910012"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 name="Vertical Title 1"/>
          <p:cNvSpPr>
            <a:spLocks noGrp="1"/>
          </p:cNvSpPr>
          <p:nvPr>
            <p:ph type="title" orient="vert"/>
          </p:nvPr>
        </p:nvSpPr>
        <p:spPr>
          <a:xfrm>
            <a:off x="6137655" y="586171"/>
            <a:ext cx="1701800" cy="513479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04862" y="446089"/>
            <a:ext cx="4947376" cy="5414962"/>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862857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9997" y="447188"/>
            <a:ext cx="7524003"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GB"/>
              <a:t>Click to edit Master title style</a:t>
            </a:r>
            <a:endParaRPr lang="en-US" dirty="0"/>
          </a:p>
        </p:txBody>
      </p:sp>
      <p:sp>
        <p:nvSpPr>
          <p:cNvPr id="3" name="Text Placeholder 2"/>
          <p:cNvSpPr>
            <a:spLocks noGrp="1"/>
          </p:cNvSpPr>
          <p:nvPr>
            <p:ph type="body" idx="1"/>
          </p:nvPr>
        </p:nvSpPr>
        <p:spPr>
          <a:xfrm>
            <a:off x="809997" y="2184400"/>
            <a:ext cx="7524003"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p:cNvSpPr>
            <a:spLocks noGrp="1"/>
          </p:cNvSpPr>
          <p:nvPr>
            <p:ph type="ftr" sz="quarter" idx="3"/>
          </p:nvPr>
        </p:nvSpPr>
        <p:spPr>
          <a:xfrm>
            <a:off x="442797" y="6041361"/>
            <a:ext cx="6289532"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6911422" y="6041361"/>
            <a:ext cx="993161" cy="365125"/>
          </a:xfrm>
          <a:prstGeom prst="rect">
            <a:avLst/>
          </a:prstGeom>
        </p:spPr>
        <p:txBody>
          <a:bodyPr vert="horz" lIns="91440" tIns="45720" rIns="91440" bIns="45720" rtlCol="0" anchor="b"/>
          <a:lstStyle>
            <a:lvl1pPr algn="r">
              <a:defRPr sz="900">
                <a:solidFill>
                  <a:schemeClr val="tx1"/>
                </a:solidFill>
              </a:defRPr>
            </a:lvl1pPr>
          </a:lstStyle>
          <a:p>
            <a:fld id="{5BCAD085-E8A6-8845-BD4E-CB4CCA059FC4}" type="datetimeFigureOut">
              <a:rPr lang="en-US" smtClean="0"/>
              <a:t>12/2/24</a:t>
            </a:fld>
            <a:endParaRPr lang="en-US"/>
          </a:p>
        </p:txBody>
      </p:sp>
      <p:sp>
        <p:nvSpPr>
          <p:cNvPr id="6" name="Slide Number Placeholder 5"/>
          <p:cNvSpPr>
            <a:spLocks noGrp="1"/>
          </p:cNvSpPr>
          <p:nvPr>
            <p:ph type="sldNum" sz="quarter" idx="4"/>
          </p:nvPr>
        </p:nvSpPr>
        <p:spPr>
          <a:xfrm>
            <a:off x="7904584" y="5915887"/>
            <a:ext cx="796616" cy="490599"/>
          </a:xfrm>
          <a:prstGeom prst="rect">
            <a:avLst/>
          </a:prstGeom>
        </p:spPr>
        <p:txBody>
          <a:bodyPr vert="horz" lIns="91440" tIns="45720" rIns="91440" bIns="10800" rtlCol="0" anchor="b"/>
          <a:lstStyle>
            <a:lvl1pPr algn="r">
              <a:defRPr sz="2000">
                <a:solidFill>
                  <a:schemeClr val="accent1"/>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842945200"/>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Lst>
  <p:txStyles>
    <p:title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CC8DC4CF-7082-1FDB-8761-756FF1185EFE}"/>
            </a:ext>
          </a:extLst>
        </p:cNvPr>
        <p:cNvGrpSpPr/>
        <p:nvPr/>
      </p:nvGrpSpPr>
      <p:grpSpPr>
        <a:xfrm>
          <a:off x="0" y="0"/>
          <a:ext cx="0" cy="0"/>
          <a:chOff x="0" y="0"/>
          <a:chExt cx="0" cy="0"/>
        </a:xfrm>
      </p:grpSpPr>
      <p:sp>
        <p:nvSpPr>
          <p:cNvPr id="8" name="Freeform 6">
            <a:extLst>
              <a:ext uri="{FF2B5EF4-FFF2-40B4-BE49-F238E27FC236}">
                <a16:creationId xmlns:a16="http://schemas.microsoft.com/office/drawing/2014/main" id="{8775F366-526C-4C42-8931-696FFE8AA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9144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10" name="Rectangle 9">
            <a:extLst>
              <a:ext uri="{FF2B5EF4-FFF2-40B4-BE49-F238E27FC236}">
                <a16:creationId xmlns:a16="http://schemas.microsoft.com/office/drawing/2014/main" id="{597EA66B-2AAB-42B0-9F9D-38920D8D82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75FB2-A02B-A99C-B2AD-D6BF2A2FFA83}"/>
              </a:ext>
            </a:extLst>
          </p:cNvPr>
          <p:cNvSpPr>
            <a:spLocks noGrp="1"/>
          </p:cNvSpPr>
          <p:nvPr>
            <p:ph type="title"/>
          </p:nvPr>
        </p:nvSpPr>
        <p:spPr>
          <a:xfrm>
            <a:off x="607500" y="3318400"/>
            <a:ext cx="7929000" cy="2189254"/>
          </a:xfrm>
          <a:effectLst/>
        </p:spPr>
        <p:txBody>
          <a:bodyPr vert="horz" lIns="91440" tIns="45720" rIns="91440" bIns="45720" rtlCol="0" anchor="t">
            <a:normAutofit/>
          </a:bodyPr>
          <a:lstStyle/>
          <a:p>
            <a:pPr algn="ctr"/>
            <a:r>
              <a:rPr lang="en-GB" dirty="0"/>
              <a:t>Welcome to Your First Step Toward Transformation!</a:t>
            </a:r>
          </a:p>
        </p:txBody>
      </p:sp>
      <p:sp>
        <p:nvSpPr>
          <p:cNvPr id="3" name="Content Placeholder 2">
            <a:extLst>
              <a:ext uri="{FF2B5EF4-FFF2-40B4-BE49-F238E27FC236}">
                <a16:creationId xmlns:a16="http://schemas.microsoft.com/office/drawing/2014/main" id="{B28753D5-96B8-24F7-919B-E45D5CB1597E}"/>
              </a:ext>
            </a:extLst>
          </p:cNvPr>
          <p:cNvSpPr>
            <a:spLocks noGrp="1"/>
          </p:cNvSpPr>
          <p:nvPr>
            <p:ph idx="1"/>
          </p:nvPr>
        </p:nvSpPr>
        <p:spPr>
          <a:xfrm>
            <a:off x="607500" y="1276359"/>
            <a:ext cx="7929000" cy="1881172"/>
          </a:xfrm>
          <a:effectLst/>
        </p:spPr>
        <p:txBody>
          <a:bodyPr vert="horz" lIns="91440" tIns="45720" rIns="91440" bIns="45720" rtlCol="0" anchor="b">
            <a:normAutofit/>
          </a:bodyPr>
          <a:lstStyle/>
          <a:p>
            <a:pPr marL="0" indent="0" algn="ctr">
              <a:buNone/>
            </a:pPr>
            <a:r>
              <a:rPr lang="en-US" sz="1700" dirty="0"/>
              <a:t>FREE TOOLKIT</a:t>
            </a:r>
          </a:p>
        </p:txBody>
      </p:sp>
      <p:sp>
        <p:nvSpPr>
          <p:cNvPr id="12" name="Freeform: Shape 11">
            <a:extLst>
              <a:ext uri="{FF2B5EF4-FFF2-40B4-BE49-F238E27FC236}">
                <a16:creationId xmlns:a16="http://schemas.microsoft.com/office/drawing/2014/main" id="{D360EBE3-31BB-422F-AA87-FA3873DAE4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0800000">
            <a:off x="0" y="5388384"/>
            <a:ext cx="9144000" cy="1469616"/>
          </a:xfrm>
          <a:custGeom>
            <a:avLst/>
            <a:gdLst>
              <a:gd name="connsiteX0" fmla="*/ 6113881 w 12192000"/>
              <a:gd name="connsiteY0" fmla="*/ 1469616 h 1469616"/>
              <a:gd name="connsiteX1" fmla="*/ 6101181 w 12192000"/>
              <a:gd name="connsiteY1" fmla="*/ 1469616 h 1469616"/>
              <a:gd name="connsiteX2" fmla="*/ 6090598 w 12192000"/>
              <a:gd name="connsiteY2" fmla="*/ 1469616 h 1469616"/>
              <a:gd name="connsiteX3" fmla="*/ 6077897 w 12192000"/>
              <a:gd name="connsiteY3" fmla="*/ 1464854 h 1469616"/>
              <a:gd name="connsiteX4" fmla="*/ 6065198 w 12192000"/>
              <a:gd name="connsiteY4" fmla="*/ 1460091 h 1469616"/>
              <a:gd name="connsiteX5" fmla="*/ 6056731 w 12192000"/>
              <a:gd name="connsiteY5" fmla="*/ 1456916 h 1469616"/>
              <a:gd name="connsiteX6" fmla="*/ 5678033 w 12192000"/>
              <a:gd name="connsiteY6" fmla="*/ 1172892 h 1469616"/>
              <a:gd name="connsiteX7" fmla="*/ 0 w 12192000"/>
              <a:gd name="connsiteY7" fmla="*/ 1172892 h 1469616"/>
              <a:gd name="connsiteX8" fmla="*/ 0 w 12192000"/>
              <a:gd name="connsiteY8" fmla="*/ 1162370 h 1469616"/>
              <a:gd name="connsiteX9" fmla="*/ 0 w 12192000"/>
              <a:gd name="connsiteY9" fmla="*/ 403347 h 1469616"/>
              <a:gd name="connsiteX10" fmla="*/ 0 w 12192000"/>
              <a:gd name="connsiteY10" fmla="*/ 0 h 1469616"/>
              <a:gd name="connsiteX11" fmla="*/ 12192000 w 12192000"/>
              <a:gd name="connsiteY11" fmla="*/ 0 h 1469616"/>
              <a:gd name="connsiteX12" fmla="*/ 12192000 w 12192000"/>
              <a:gd name="connsiteY12" fmla="*/ 403347 h 1469616"/>
              <a:gd name="connsiteX13" fmla="*/ 12192000 w 12192000"/>
              <a:gd name="connsiteY13" fmla="*/ 1162370 h 1469616"/>
              <a:gd name="connsiteX14" fmla="*/ 12192000 w 12192000"/>
              <a:gd name="connsiteY14" fmla="*/ 1172892 h 1469616"/>
              <a:gd name="connsiteX15" fmla="*/ 6524330 w 12192000"/>
              <a:gd name="connsiteY15" fmla="*/ 1172892 h 1469616"/>
              <a:gd name="connsiteX16" fmla="*/ 6145631 w 12192000"/>
              <a:gd name="connsiteY16" fmla="*/ 1456916 h 1469616"/>
              <a:gd name="connsiteX17" fmla="*/ 6137163 w 12192000"/>
              <a:gd name="connsiteY17" fmla="*/ 1460091 h 1469616"/>
              <a:gd name="connsiteX18" fmla="*/ 6124463 w 12192000"/>
              <a:gd name="connsiteY18" fmla="*/ 1464854 h 146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1469616">
                <a:moveTo>
                  <a:pt x="6113881" y="1469616"/>
                </a:moveTo>
                <a:lnTo>
                  <a:pt x="6101181" y="1469616"/>
                </a:lnTo>
                <a:lnTo>
                  <a:pt x="6090598" y="1469616"/>
                </a:lnTo>
                <a:lnTo>
                  <a:pt x="6077897" y="1464854"/>
                </a:lnTo>
                <a:lnTo>
                  <a:pt x="6065198" y="1460091"/>
                </a:lnTo>
                <a:lnTo>
                  <a:pt x="6056731" y="1456916"/>
                </a:lnTo>
                <a:lnTo>
                  <a:pt x="5678033" y="1172892"/>
                </a:lnTo>
                <a:lnTo>
                  <a:pt x="0" y="1172892"/>
                </a:lnTo>
                <a:lnTo>
                  <a:pt x="0" y="1162370"/>
                </a:lnTo>
                <a:lnTo>
                  <a:pt x="0" y="403347"/>
                </a:lnTo>
                <a:lnTo>
                  <a:pt x="0" y="0"/>
                </a:lnTo>
                <a:lnTo>
                  <a:pt x="12192000" y="0"/>
                </a:lnTo>
                <a:lnTo>
                  <a:pt x="12192000" y="403347"/>
                </a:lnTo>
                <a:lnTo>
                  <a:pt x="12192000" y="1162370"/>
                </a:lnTo>
                <a:lnTo>
                  <a:pt x="12192000" y="1172892"/>
                </a:lnTo>
                <a:lnTo>
                  <a:pt x="6524330" y="1172892"/>
                </a:lnTo>
                <a:lnTo>
                  <a:pt x="6145631" y="1456916"/>
                </a:lnTo>
                <a:lnTo>
                  <a:pt x="6137163" y="1460091"/>
                </a:lnTo>
                <a:lnTo>
                  <a:pt x="6124463" y="1464854"/>
                </a:lnTo>
                <a:close/>
              </a:path>
            </a:pathLst>
          </a:custGeom>
          <a:ln>
            <a:noFill/>
          </a:ln>
          <a:effectLst/>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Picture 4" descr="A logo on a black background&#10;&#10;Description automatically generated">
            <a:extLst>
              <a:ext uri="{FF2B5EF4-FFF2-40B4-BE49-F238E27FC236}">
                <a16:creationId xmlns:a16="http://schemas.microsoft.com/office/drawing/2014/main" id="{FCA3EC18-1261-8583-D620-6E051D779C2C}"/>
              </a:ext>
            </a:extLst>
          </p:cNvPr>
          <p:cNvPicPr>
            <a:picLocks noChangeAspect="1"/>
          </p:cNvPicPr>
          <p:nvPr/>
        </p:nvPicPr>
        <p:blipFill>
          <a:blip r:embed="rId2"/>
          <a:stretch>
            <a:fillRect/>
          </a:stretch>
        </p:blipFill>
        <p:spPr>
          <a:xfrm>
            <a:off x="3156636" y="5113875"/>
            <a:ext cx="2830727" cy="2018633"/>
          </a:xfrm>
          <a:prstGeom prst="rect">
            <a:avLst/>
          </a:prstGeom>
        </p:spPr>
      </p:pic>
    </p:spTree>
    <p:extLst>
      <p:ext uri="{BB962C8B-B14F-4D97-AF65-F5344CB8AC3E}">
        <p14:creationId xmlns:p14="http://schemas.microsoft.com/office/powerpoint/2010/main" val="2120245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89A69AF-D57B-49B4-886C-D4A5DC1944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9">
            <a:extLst>
              <a:ext uri="{FF2B5EF4-FFF2-40B4-BE49-F238E27FC236}">
                <a16:creationId xmlns:a16="http://schemas.microsoft.com/office/drawing/2014/main" id="{CABDC08D-6093-4397-92D4-54D00E2BB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1345293" y="1345293"/>
            <a:ext cx="6858000" cy="4167414"/>
          </a:xfrm>
          <a:custGeom>
            <a:avLst/>
            <a:gdLst>
              <a:gd name="connsiteX0" fmla="*/ 6858000 w 6858000"/>
              <a:gd name="connsiteY0" fmla="*/ 3445704 h 5556552"/>
              <a:gd name="connsiteX1" fmla="*/ 3829242 w 6858000"/>
              <a:gd name="connsiteY1" fmla="*/ 5433322 h 5556552"/>
              <a:gd name="connsiteX2" fmla="*/ 3827369 w 6858000"/>
              <a:gd name="connsiteY2" fmla="*/ 5434867 h 5556552"/>
              <a:gd name="connsiteX3" fmla="*/ 3824583 w 6858000"/>
              <a:gd name="connsiteY3" fmla="*/ 5436378 h 5556552"/>
              <a:gd name="connsiteX4" fmla="*/ 3798693 w 6858000"/>
              <a:gd name="connsiteY4" fmla="*/ 5453370 h 5556552"/>
              <a:gd name="connsiteX5" fmla="*/ 3785011 w 6858000"/>
              <a:gd name="connsiteY5" fmla="*/ 5457858 h 5556552"/>
              <a:gd name="connsiteX6" fmla="*/ 3706339 w 6858000"/>
              <a:gd name="connsiteY6" fmla="*/ 5500559 h 5556552"/>
              <a:gd name="connsiteX7" fmla="*/ 3428998 w 6858000"/>
              <a:gd name="connsiteY7" fmla="*/ 5556552 h 5556552"/>
              <a:gd name="connsiteX8" fmla="*/ 3151658 w 6858000"/>
              <a:gd name="connsiteY8" fmla="*/ 5500559 h 5556552"/>
              <a:gd name="connsiteX9" fmla="*/ 3072996 w 6858000"/>
              <a:gd name="connsiteY9" fmla="*/ 5457863 h 5556552"/>
              <a:gd name="connsiteX10" fmla="*/ 3059298 w 6858000"/>
              <a:gd name="connsiteY10" fmla="*/ 5453370 h 5556552"/>
              <a:gd name="connsiteX11" fmla="*/ 3033383 w 6858000"/>
              <a:gd name="connsiteY11" fmla="*/ 5436362 h 5556552"/>
              <a:gd name="connsiteX12" fmla="*/ 3030627 w 6858000"/>
              <a:gd name="connsiteY12" fmla="*/ 5434867 h 5556552"/>
              <a:gd name="connsiteX13" fmla="*/ 3028775 w 6858000"/>
              <a:gd name="connsiteY13" fmla="*/ 5433338 h 5556552"/>
              <a:gd name="connsiteX14" fmla="*/ 0 w 6858000"/>
              <a:gd name="connsiteY14" fmla="*/ 3445704 h 5556552"/>
              <a:gd name="connsiteX15" fmla="*/ 6858000 w 6858000"/>
              <a:gd name="connsiteY15" fmla="*/ 0 h 5556552"/>
              <a:gd name="connsiteX16" fmla="*/ 6858000 w 6858000"/>
              <a:gd name="connsiteY16" fmla="*/ 349336 h 5556552"/>
              <a:gd name="connsiteX17" fmla="*/ 6858000 w 6858000"/>
              <a:gd name="connsiteY17" fmla="*/ 3445703 h 5556552"/>
              <a:gd name="connsiteX18" fmla="*/ 0 w 6858000"/>
              <a:gd name="connsiteY18" fmla="*/ 3445703 h 5556552"/>
              <a:gd name="connsiteX19" fmla="*/ 0 w 6858000"/>
              <a:gd name="connsiteY19" fmla="*/ 0 h 555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5556552">
                <a:moveTo>
                  <a:pt x="6858000" y="3445704"/>
                </a:moveTo>
                <a:lnTo>
                  <a:pt x="3829242" y="5433322"/>
                </a:lnTo>
                <a:lnTo>
                  <a:pt x="3827369" y="5434867"/>
                </a:lnTo>
                <a:lnTo>
                  <a:pt x="3824583" y="5436378"/>
                </a:lnTo>
                <a:lnTo>
                  <a:pt x="3798693" y="5453370"/>
                </a:lnTo>
                <a:lnTo>
                  <a:pt x="3785011" y="5457858"/>
                </a:lnTo>
                <a:lnTo>
                  <a:pt x="3706339" y="5500559"/>
                </a:lnTo>
                <a:cubicBezTo>
                  <a:pt x="3621096" y="5536614"/>
                  <a:pt x="3527375" y="5556552"/>
                  <a:pt x="3428998" y="5556552"/>
                </a:cubicBezTo>
                <a:cubicBezTo>
                  <a:pt x="3330621" y="5556552"/>
                  <a:pt x="3236901" y="5536614"/>
                  <a:pt x="3151658" y="5500559"/>
                </a:cubicBezTo>
                <a:lnTo>
                  <a:pt x="3072996" y="5457863"/>
                </a:lnTo>
                <a:lnTo>
                  <a:pt x="3059298" y="5453370"/>
                </a:lnTo>
                <a:lnTo>
                  <a:pt x="3033383" y="5436362"/>
                </a:lnTo>
                <a:lnTo>
                  <a:pt x="3030627" y="5434867"/>
                </a:lnTo>
                <a:lnTo>
                  <a:pt x="3028775" y="5433338"/>
                </a:lnTo>
                <a:lnTo>
                  <a:pt x="0" y="3445704"/>
                </a:lnTo>
                <a:close/>
                <a:moveTo>
                  <a:pt x="6858000" y="0"/>
                </a:moveTo>
                <a:lnTo>
                  <a:pt x="6858000" y="349336"/>
                </a:lnTo>
                <a:lnTo>
                  <a:pt x="6858000" y="3445703"/>
                </a:lnTo>
                <a:lnTo>
                  <a:pt x="0" y="3445703"/>
                </a:lnTo>
                <a:lnTo>
                  <a:pt x="0" y="0"/>
                </a:lnTo>
                <a:close/>
              </a:path>
            </a:pathLst>
          </a:custGeom>
          <a:ln>
            <a:noFill/>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338635" y="1734857"/>
            <a:ext cx="3232467" cy="3388287"/>
          </a:xfrm>
        </p:spPr>
        <p:txBody>
          <a:bodyPr vert="horz" lIns="91440" tIns="45720" rIns="91440" bIns="45720" rtlCol="0" anchor="ctr">
            <a:normAutofit/>
          </a:bodyPr>
          <a:lstStyle/>
          <a:p>
            <a:pPr defTabSz="914400"/>
            <a:r>
              <a:rPr lang="en-US" kern="1200" dirty="0">
                <a:latin typeface="+mj-lt"/>
                <a:ea typeface="+mj-ea"/>
                <a:cs typeface="+mj-cs"/>
              </a:rPr>
              <a:t>Introduction</a:t>
            </a:r>
          </a:p>
        </p:txBody>
      </p:sp>
      <p:sp>
        <p:nvSpPr>
          <p:cNvPr id="3" name="Content Placeholder 2"/>
          <p:cNvSpPr>
            <a:spLocks noGrp="1"/>
          </p:cNvSpPr>
          <p:nvPr>
            <p:ph idx="1"/>
          </p:nvPr>
        </p:nvSpPr>
        <p:spPr>
          <a:xfrm>
            <a:off x="4506049" y="284206"/>
            <a:ext cx="4299315" cy="6277232"/>
          </a:xfrm>
          <a:effectLst/>
        </p:spPr>
        <p:txBody>
          <a:bodyPr vert="horz" lIns="91440" tIns="45720" rIns="91440" bIns="45720" rtlCol="0">
            <a:normAutofit/>
          </a:bodyPr>
          <a:lstStyle/>
          <a:p>
            <a:pPr marL="0" indent="0">
              <a:buNone/>
            </a:pPr>
            <a:r>
              <a:rPr lang="en-GB" sz="1600" dirty="0">
                <a:effectLst/>
                <a:latin typeface="Helvetica Neue" panose="02000503000000020004" pitchFamily="2" charset="0"/>
              </a:rPr>
              <a:t>At </a:t>
            </a:r>
            <a:r>
              <a:rPr lang="en-GB" sz="1600" b="1" i="1" dirty="0">
                <a:solidFill>
                  <a:srgbClr val="24CABF"/>
                </a:solidFill>
                <a:effectLst/>
                <a:latin typeface="Helvetica Neue" panose="02000503000000020004" pitchFamily="2" charset="0"/>
              </a:rPr>
              <a:t>MyShiftUp</a:t>
            </a:r>
            <a:r>
              <a:rPr lang="en-GB" sz="1600" dirty="0">
                <a:effectLst/>
                <a:latin typeface="Helvetica Neue" panose="02000503000000020004" pitchFamily="2" charset="0"/>
              </a:rPr>
              <a:t>, we believe that </a:t>
            </a:r>
            <a:r>
              <a:rPr lang="en-GB" sz="1600" b="1" i="1" dirty="0">
                <a:solidFill>
                  <a:srgbClr val="24CABF"/>
                </a:solidFill>
                <a:latin typeface="Helvetica Neue" panose="02000503000000020004" pitchFamily="2" charset="0"/>
              </a:rPr>
              <a:t>everyone has the power to reach their highest potential</a:t>
            </a:r>
            <a:r>
              <a:rPr lang="en-GB" sz="1600" dirty="0">
                <a:effectLst/>
                <a:latin typeface="Helvetica Neue" panose="02000503000000020004" pitchFamily="2" charset="0"/>
              </a:rPr>
              <a:t>. </a:t>
            </a:r>
          </a:p>
          <a:p>
            <a:pPr marL="0" indent="0">
              <a:buNone/>
            </a:pPr>
            <a:r>
              <a:rPr lang="en-GB" sz="1600" dirty="0">
                <a:effectLst/>
                <a:latin typeface="Helvetica Neue" panose="02000503000000020004" pitchFamily="2" charset="0"/>
              </a:rPr>
              <a:t>This toolkit is designed to help you get started on your personal development journey. Whether you’re looking to improve your mindset, build better habits, or achieve specific goals, you’ll find valuable resources inside to help you make meaningful progress.</a:t>
            </a:r>
          </a:p>
        </p:txBody>
      </p:sp>
      <p:pic>
        <p:nvPicPr>
          <p:cNvPr id="17" name="Picture 16" descr="A logo on a black background&#10;&#10;Description automatically generated">
            <a:extLst>
              <a:ext uri="{FF2B5EF4-FFF2-40B4-BE49-F238E27FC236}">
                <a16:creationId xmlns:a16="http://schemas.microsoft.com/office/drawing/2014/main" id="{3166C718-A84B-5056-1702-F715BD67C9B4}"/>
              </a:ext>
            </a:extLst>
          </p:cNvPr>
          <p:cNvPicPr>
            <a:picLocks noChangeAspect="1"/>
          </p:cNvPicPr>
          <p:nvPr/>
        </p:nvPicPr>
        <p:blipFill>
          <a:blip r:embed="rId2"/>
          <a:stretch>
            <a:fillRect/>
          </a:stretch>
        </p:blipFill>
        <p:spPr>
          <a:xfrm>
            <a:off x="7661189" y="5809082"/>
            <a:ext cx="1482811" cy="1057414"/>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EBA4AD-CF33-BE38-EC1C-12CB1D656D9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9A69AF-D57B-49B4-886C-D4A5DC1944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CABDC08D-6093-4397-92D4-54D00E2BB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1345293" y="1345293"/>
            <a:ext cx="6858000" cy="4167414"/>
          </a:xfrm>
          <a:custGeom>
            <a:avLst/>
            <a:gdLst>
              <a:gd name="connsiteX0" fmla="*/ 6858000 w 6858000"/>
              <a:gd name="connsiteY0" fmla="*/ 3445704 h 5556552"/>
              <a:gd name="connsiteX1" fmla="*/ 3829242 w 6858000"/>
              <a:gd name="connsiteY1" fmla="*/ 5433322 h 5556552"/>
              <a:gd name="connsiteX2" fmla="*/ 3827369 w 6858000"/>
              <a:gd name="connsiteY2" fmla="*/ 5434867 h 5556552"/>
              <a:gd name="connsiteX3" fmla="*/ 3824583 w 6858000"/>
              <a:gd name="connsiteY3" fmla="*/ 5436378 h 5556552"/>
              <a:gd name="connsiteX4" fmla="*/ 3798693 w 6858000"/>
              <a:gd name="connsiteY4" fmla="*/ 5453370 h 5556552"/>
              <a:gd name="connsiteX5" fmla="*/ 3785011 w 6858000"/>
              <a:gd name="connsiteY5" fmla="*/ 5457858 h 5556552"/>
              <a:gd name="connsiteX6" fmla="*/ 3706339 w 6858000"/>
              <a:gd name="connsiteY6" fmla="*/ 5500559 h 5556552"/>
              <a:gd name="connsiteX7" fmla="*/ 3428998 w 6858000"/>
              <a:gd name="connsiteY7" fmla="*/ 5556552 h 5556552"/>
              <a:gd name="connsiteX8" fmla="*/ 3151658 w 6858000"/>
              <a:gd name="connsiteY8" fmla="*/ 5500559 h 5556552"/>
              <a:gd name="connsiteX9" fmla="*/ 3072996 w 6858000"/>
              <a:gd name="connsiteY9" fmla="*/ 5457863 h 5556552"/>
              <a:gd name="connsiteX10" fmla="*/ 3059298 w 6858000"/>
              <a:gd name="connsiteY10" fmla="*/ 5453370 h 5556552"/>
              <a:gd name="connsiteX11" fmla="*/ 3033383 w 6858000"/>
              <a:gd name="connsiteY11" fmla="*/ 5436362 h 5556552"/>
              <a:gd name="connsiteX12" fmla="*/ 3030627 w 6858000"/>
              <a:gd name="connsiteY12" fmla="*/ 5434867 h 5556552"/>
              <a:gd name="connsiteX13" fmla="*/ 3028775 w 6858000"/>
              <a:gd name="connsiteY13" fmla="*/ 5433338 h 5556552"/>
              <a:gd name="connsiteX14" fmla="*/ 0 w 6858000"/>
              <a:gd name="connsiteY14" fmla="*/ 3445704 h 5556552"/>
              <a:gd name="connsiteX15" fmla="*/ 6858000 w 6858000"/>
              <a:gd name="connsiteY15" fmla="*/ 0 h 5556552"/>
              <a:gd name="connsiteX16" fmla="*/ 6858000 w 6858000"/>
              <a:gd name="connsiteY16" fmla="*/ 349336 h 5556552"/>
              <a:gd name="connsiteX17" fmla="*/ 6858000 w 6858000"/>
              <a:gd name="connsiteY17" fmla="*/ 3445703 h 5556552"/>
              <a:gd name="connsiteX18" fmla="*/ 0 w 6858000"/>
              <a:gd name="connsiteY18" fmla="*/ 3445703 h 5556552"/>
              <a:gd name="connsiteX19" fmla="*/ 0 w 6858000"/>
              <a:gd name="connsiteY19" fmla="*/ 0 h 555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5556552">
                <a:moveTo>
                  <a:pt x="6858000" y="3445704"/>
                </a:moveTo>
                <a:lnTo>
                  <a:pt x="3829242" y="5433322"/>
                </a:lnTo>
                <a:lnTo>
                  <a:pt x="3827369" y="5434867"/>
                </a:lnTo>
                <a:lnTo>
                  <a:pt x="3824583" y="5436378"/>
                </a:lnTo>
                <a:lnTo>
                  <a:pt x="3798693" y="5453370"/>
                </a:lnTo>
                <a:lnTo>
                  <a:pt x="3785011" y="5457858"/>
                </a:lnTo>
                <a:lnTo>
                  <a:pt x="3706339" y="5500559"/>
                </a:lnTo>
                <a:cubicBezTo>
                  <a:pt x="3621096" y="5536614"/>
                  <a:pt x="3527375" y="5556552"/>
                  <a:pt x="3428998" y="5556552"/>
                </a:cubicBezTo>
                <a:cubicBezTo>
                  <a:pt x="3330621" y="5556552"/>
                  <a:pt x="3236901" y="5536614"/>
                  <a:pt x="3151658" y="5500559"/>
                </a:cubicBezTo>
                <a:lnTo>
                  <a:pt x="3072996" y="5457863"/>
                </a:lnTo>
                <a:lnTo>
                  <a:pt x="3059298" y="5453370"/>
                </a:lnTo>
                <a:lnTo>
                  <a:pt x="3033383" y="5436362"/>
                </a:lnTo>
                <a:lnTo>
                  <a:pt x="3030627" y="5434867"/>
                </a:lnTo>
                <a:lnTo>
                  <a:pt x="3028775" y="5433338"/>
                </a:lnTo>
                <a:lnTo>
                  <a:pt x="0" y="3445704"/>
                </a:lnTo>
                <a:close/>
                <a:moveTo>
                  <a:pt x="6858000" y="0"/>
                </a:moveTo>
                <a:lnTo>
                  <a:pt x="6858000" y="349336"/>
                </a:lnTo>
                <a:lnTo>
                  <a:pt x="6858000" y="3445703"/>
                </a:lnTo>
                <a:lnTo>
                  <a:pt x="0" y="3445703"/>
                </a:lnTo>
                <a:lnTo>
                  <a:pt x="0" y="0"/>
                </a:lnTo>
                <a:close/>
              </a:path>
            </a:pathLst>
          </a:custGeom>
          <a:ln>
            <a:noFill/>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D25849EB-BCA7-6B5A-C2EC-7782019AC6BD}"/>
              </a:ext>
            </a:extLst>
          </p:cNvPr>
          <p:cNvSpPr>
            <a:spLocks noGrp="1"/>
          </p:cNvSpPr>
          <p:nvPr>
            <p:ph type="title"/>
          </p:nvPr>
        </p:nvSpPr>
        <p:spPr>
          <a:xfrm>
            <a:off x="338636" y="1734857"/>
            <a:ext cx="2824112" cy="3388287"/>
          </a:xfrm>
        </p:spPr>
        <p:txBody>
          <a:bodyPr vert="horz" lIns="91440" tIns="45720" rIns="91440" bIns="45720" rtlCol="0" anchor="ctr">
            <a:normAutofit/>
          </a:bodyPr>
          <a:lstStyle/>
          <a:p>
            <a:pPr defTabSz="914400"/>
            <a:r>
              <a:rPr lang="en-US" sz="3400" kern="1200" dirty="0">
                <a:latin typeface="+mj-lt"/>
                <a:ea typeface="+mj-ea"/>
                <a:cs typeface="+mj-cs"/>
              </a:rPr>
              <a:t>Inside your toolkit</a:t>
            </a:r>
          </a:p>
        </p:txBody>
      </p:sp>
      <p:sp>
        <p:nvSpPr>
          <p:cNvPr id="3" name="Content Placeholder 2">
            <a:extLst>
              <a:ext uri="{FF2B5EF4-FFF2-40B4-BE49-F238E27FC236}">
                <a16:creationId xmlns:a16="http://schemas.microsoft.com/office/drawing/2014/main" id="{56451F0D-D20E-8B5F-7A2A-F6258F510825}"/>
              </a:ext>
            </a:extLst>
          </p:cNvPr>
          <p:cNvSpPr>
            <a:spLocks noGrp="1"/>
          </p:cNvSpPr>
          <p:nvPr>
            <p:ph idx="1"/>
          </p:nvPr>
        </p:nvSpPr>
        <p:spPr>
          <a:xfrm>
            <a:off x="4506051" y="978993"/>
            <a:ext cx="4023913" cy="4900014"/>
          </a:xfrm>
          <a:effectLst/>
        </p:spPr>
        <p:txBody>
          <a:bodyPr vert="horz" lIns="91440" tIns="45720" rIns="91440" bIns="45720" rtlCol="0">
            <a:noAutofit/>
          </a:bodyPr>
          <a:lstStyle/>
          <a:p>
            <a:pPr>
              <a:lnSpc>
                <a:spcPct val="90000"/>
              </a:lnSpc>
            </a:pPr>
            <a:r>
              <a:rPr lang="en-GB" sz="1200" b="1" dirty="0">
                <a:effectLst/>
                <a:latin typeface="Helvetica Neue" panose="02000503000000020004" pitchFamily="2" charset="0"/>
              </a:rPr>
              <a:t>Goal-Setting Worksheet:</a:t>
            </a:r>
            <a:endParaRPr lang="en-GB" sz="1200" b="1" dirty="0">
              <a:latin typeface="Helvetica Neue" panose="02000503000000020004" pitchFamily="2" charset="0"/>
            </a:endParaRPr>
          </a:p>
          <a:p>
            <a:pPr marL="0" indent="0">
              <a:lnSpc>
                <a:spcPct val="90000"/>
              </a:lnSpc>
              <a:buNone/>
            </a:pPr>
            <a:r>
              <a:rPr lang="en-GB" sz="1000" dirty="0">
                <a:effectLst/>
                <a:latin typeface="Helvetica Neue" panose="02000503000000020004" pitchFamily="2" charset="0"/>
              </a:rPr>
              <a:t>This interactive tool helps you break down your goals into actionable steps and timelines. By setting clear intentions, you’re more likely to follow through and achieve what you desire.</a:t>
            </a:r>
          </a:p>
          <a:p>
            <a:pPr marL="0" indent="0">
              <a:lnSpc>
                <a:spcPct val="90000"/>
              </a:lnSpc>
              <a:buNone/>
            </a:pPr>
            <a:r>
              <a:rPr lang="en-GB" sz="1000" b="1" dirty="0">
                <a:effectLst/>
                <a:latin typeface="Helvetica Neue" panose="02000503000000020004" pitchFamily="2" charset="0"/>
              </a:rPr>
              <a:t>How to use it:</a:t>
            </a:r>
            <a:r>
              <a:rPr lang="en-GB" sz="1000" dirty="0">
                <a:effectLst/>
                <a:latin typeface="Helvetica Neue" panose="02000503000000020004" pitchFamily="2" charset="0"/>
              </a:rPr>
              <a:t> Reflect on your current goals and break them down into achievable steps. Track your progress regularly to stay motivated!</a:t>
            </a:r>
          </a:p>
          <a:p>
            <a:pPr>
              <a:lnSpc>
                <a:spcPct val="90000"/>
              </a:lnSpc>
            </a:pPr>
            <a:r>
              <a:rPr lang="en-GB" sz="1200" b="1" dirty="0">
                <a:effectLst/>
                <a:latin typeface="Helvetica Neue" panose="02000503000000020004" pitchFamily="2" charset="0"/>
              </a:rPr>
              <a:t>Mindfulness &amp; Meditation Guide:</a:t>
            </a:r>
            <a:endParaRPr lang="en-GB" sz="1200" b="1" dirty="0">
              <a:latin typeface="Helvetica Neue" panose="02000503000000020004" pitchFamily="2" charset="0"/>
            </a:endParaRPr>
          </a:p>
          <a:p>
            <a:pPr marL="0" indent="0">
              <a:lnSpc>
                <a:spcPct val="90000"/>
              </a:lnSpc>
              <a:buNone/>
            </a:pPr>
            <a:r>
              <a:rPr lang="en-GB" sz="1000" dirty="0">
                <a:effectLst/>
                <a:latin typeface="Helvetica Neue" panose="02000503000000020004" pitchFamily="2" charset="0"/>
              </a:rPr>
              <a:t>Incorporating mindfulness into your daily routine can help you stay focused, calm, and more productive. This guide introduces simple meditation techniques that fit into any lifestyle.</a:t>
            </a:r>
          </a:p>
          <a:p>
            <a:pPr marL="0" indent="0">
              <a:lnSpc>
                <a:spcPct val="90000"/>
              </a:lnSpc>
              <a:buNone/>
            </a:pPr>
            <a:r>
              <a:rPr lang="en-GB" sz="1000" b="1" dirty="0">
                <a:effectLst/>
                <a:latin typeface="Helvetica Neue" panose="02000503000000020004" pitchFamily="2" charset="0"/>
              </a:rPr>
              <a:t>How to use it:</a:t>
            </a:r>
            <a:r>
              <a:rPr lang="en-GB" sz="1000" dirty="0">
                <a:effectLst/>
                <a:latin typeface="Helvetica Neue" panose="02000503000000020004" pitchFamily="2" charset="0"/>
              </a:rPr>
              <a:t> Start with 5-minute daily sessions to reduce stress and enhance your ability to stay present.</a:t>
            </a:r>
            <a:endParaRPr lang="en-GB" sz="1000" dirty="0">
              <a:latin typeface="Helvetica Neue" panose="02000503000000020004" pitchFamily="2" charset="0"/>
            </a:endParaRPr>
          </a:p>
          <a:p>
            <a:pPr>
              <a:lnSpc>
                <a:spcPct val="90000"/>
              </a:lnSpc>
            </a:pPr>
            <a:r>
              <a:rPr lang="en-GB" sz="1200" b="1" dirty="0">
                <a:effectLst/>
                <a:latin typeface="Helvetica Neue" panose="02000503000000020004" pitchFamily="2" charset="0"/>
              </a:rPr>
              <a:t>Create your vision board:</a:t>
            </a:r>
          </a:p>
          <a:p>
            <a:pPr marL="0" indent="0">
              <a:lnSpc>
                <a:spcPct val="90000"/>
              </a:lnSpc>
              <a:buNone/>
            </a:pPr>
            <a:r>
              <a:rPr lang="en-GB" sz="1000" dirty="0">
                <a:latin typeface="Helvetica Neue" panose="02000503000000020004" pitchFamily="2" charset="0"/>
              </a:rPr>
              <a:t>A vision board is a powerful tool to help you visualize your goals and manifest your desires. By combining images, words, and symbols that represent your dreams, you can stay focused on what you want to achieve. It serves as a daily reminder to keep your intentions clear and inspire action.</a:t>
            </a:r>
          </a:p>
          <a:p>
            <a:pPr marL="0" indent="0">
              <a:buNone/>
            </a:pPr>
            <a:r>
              <a:rPr lang="en-GB" sz="1000" b="1" dirty="0">
                <a:effectLst/>
                <a:latin typeface="Helvetica Neue" panose="02000503000000020004" pitchFamily="2" charset="0"/>
              </a:rPr>
              <a:t>How to use it:</a:t>
            </a:r>
            <a:r>
              <a:rPr lang="en-GB" sz="1000" dirty="0">
                <a:effectLst/>
                <a:latin typeface="Helvetica Neue" panose="02000503000000020004" pitchFamily="2" charset="0"/>
              </a:rPr>
              <a:t> </a:t>
            </a:r>
            <a:r>
              <a:rPr lang="en-GB" sz="1000" dirty="0"/>
              <a:t>Collect images and words that represent your goals. Create your board and place it somewhere visible to stay inspired and focused on your dreams.</a:t>
            </a:r>
          </a:p>
          <a:p>
            <a:pPr>
              <a:lnSpc>
                <a:spcPct val="90000"/>
              </a:lnSpc>
            </a:pPr>
            <a:r>
              <a:rPr lang="en-GB" sz="1200" b="1" dirty="0">
                <a:effectLst/>
                <a:latin typeface="Helvetica Neue" panose="02000503000000020004" pitchFamily="2" charset="0"/>
              </a:rPr>
              <a:t>Habit Tracker:</a:t>
            </a:r>
          </a:p>
          <a:p>
            <a:pPr marL="0" indent="0">
              <a:lnSpc>
                <a:spcPct val="90000"/>
              </a:lnSpc>
              <a:buNone/>
            </a:pPr>
            <a:r>
              <a:rPr lang="en-GB" sz="1000" dirty="0">
                <a:effectLst/>
                <a:latin typeface="Helvetica Neue" panose="02000503000000020004" pitchFamily="2" charset="0"/>
              </a:rPr>
              <a:t>Want to build healthier habits? Use this tracker to monitor your daily actions and stay on top of your progress.</a:t>
            </a:r>
          </a:p>
          <a:p>
            <a:pPr marL="0" indent="0">
              <a:lnSpc>
                <a:spcPct val="90000"/>
              </a:lnSpc>
              <a:buNone/>
            </a:pPr>
            <a:r>
              <a:rPr lang="en-GB" sz="1000" b="1" dirty="0">
                <a:effectLst/>
                <a:latin typeface="Helvetica Neue" panose="02000503000000020004" pitchFamily="2" charset="0"/>
              </a:rPr>
              <a:t>How to use it:</a:t>
            </a:r>
            <a:r>
              <a:rPr lang="en-GB" sz="1000" dirty="0">
                <a:effectLst/>
                <a:latin typeface="Helvetica Neue" panose="02000503000000020004" pitchFamily="2" charset="0"/>
              </a:rPr>
              <a:t> Identify one small habit to focus on, like drinking more water or exercising daily, and track your success.</a:t>
            </a:r>
          </a:p>
          <a:p>
            <a:pPr>
              <a:lnSpc>
                <a:spcPct val="90000"/>
              </a:lnSpc>
            </a:pPr>
            <a:r>
              <a:rPr lang="en-GB" sz="1200" b="1" dirty="0">
                <a:effectLst/>
                <a:latin typeface="Helvetica Neue" panose="02000503000000020004" pitchFamily="2" charset="0"/>
              </a:rPr>
              <a:t>Personal Reflection Journal Prompts:</a:t>
            </a:r>
          </a:p>
          <a:p>
            <a:pPr marL="0" indent="0">
              <a:lnSpc>
                <a:spcPct val="90000"/>
              </a:lnSpc>
              <a:buNone/>
            </a:pPr>
            <a:r>
              <a:rPr lang="en-GB" sz="1000" dirty="0">
                <a:effectLst/>
                <a:latin typeface="Helvetica Neue" panose="02000503000000020004" pitchFamily="2" charset="0"/>
              </a:rPr>
              <a:t>Dive deeper into your thoughts and self-awareness with these prompts. Journaling regularly can help you discover your strengths and areas for growth.</a:t>
            </a:r>
          </a:p>
          <a:p>
            <a:pPr marL="0" indent="0">
              <a:lnSpc>
                <a:spcPct val="90000"/>
              </a:lnSpc>
              <a:buNone/>
            </a:pPr>
            <a:r>
              <a:rPr lang="en-GB" sz="1000" b="1" dirty="0">
                <a:effectLst/>
                <a:latin typeface="Helvetica Neue" panose="02000503000000020004" pitchFamily="2" charset="0"/>
              </a:rPr>
              <a:t>How to use it:</a:t>
            </a:r>
            <a:r>
              <a:rPr lang="en-GB" sz="1000" dirty="0">
                <a:effectLst/>
                <a:latin typeface="Helvetica Neue" panose="02000503000000020004" pitchFamily="2" charset="0"/>
              </a:rPr>
              <a:t> Choose one prompt each week and take some time to reflect. Let your answers guide your personal development journey.</a:t>
            </a:r>
          </a:p>
        </p:txBody>
      </p:sp>
      <p:pic>
        <p:nvPicPr>
          <p:cNvPr id="4" name="Picture 3" descr="A logo on a black background&#10;&#10;Description automatically generated">
            <a:extLst>
              <a:ext uri="{FF2B5EF4-FFF2-40B4-BE49-F238E27FC236}">
                <a16:creationId xmlns:a16="http://schemas.microsoft.com/office/drawing/2014/main" id="{2EA21587-87D3-078A-E543-7BDA0118269E}"/>
              </a:ext>
            </a:extLst>
          </p:cNvPr>
          <p:cNvPicPr>
            <a:picLocks noChangeAspect="1"/>
          </p:cNvPicPr>
          <p:nvPr/>
        </p:nvPicPr>
        <p:blipFill>
          <a:blip r:embed="rId2"/>
          <a:stretch>
            <a:fillRect/>
          </a:stretch>
        </p:blipFill>
        <p:spPr>
          <a:xfrm>
            <a:off x="7661189" y="5809082"/>
            <a:ext cx="1482811" cy="1057414"/>
          </a:xfrm>
          <a:prstGeom prst="rect">
            <a:avLst/>
          </a:prstGeom>
        </p:spPr>
      </p:pic>
    </p:spTree>
    <p:extLst>
      <p:ext uri="{BB962C8B-B14F-4D97-AF65-F5344CB8AC3E}">
        <p14:creationId xmlns:p14="http://schemas.microsoft.com/office/powerpoint/2010/main" val="26153409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83534-6F51-0A29-5FEA-DF8EAE27108A}"/>
              </a:ext>
            </a:extLst>
          </p:cNvPr>
          <p:cNvSpPr>
            <a:spLocks noGrp="1"/>
          </p:cNvSpPr>
          <p:nvPr>
            <p:ph type="title"/>
          </p:nvPr>
        </p:nvSpPr>
        <p:spPr/>
        <p:txBody>
          <a:bodyPr/>
          <a:lstStyle/>
          <a:p>
            <a:r>
              <a:rPr lang="en-GB" b="1" dirty="0"/>
              <a:t>Copyright &amp; Terms and Conditions</a:t>
            </a:r>
            <a:endParaRPr lang="en-US" dirty="0"/>
          </a:p>
        </p:txBody>
      </p:sp>
      <p:sp>
        <p:nvSpPr>
          <p:cNvPr id="3" name="Content Placeholder 2">
            <a:extLst>
              <a:ext uri="{FF2B5EF4-FFF2-40B4-BE49-F238E27FC236}">
                <a16:creationId xmlns:a16="http://schemas.microsoft.com/office/drawing/2014/main" id="{7179CD1D-32D5-81A7-159F-3DBEF88D01A4}"/>
              </a:ext>
            </a:extLst>
          </p:cNvPr>
          <p:cNvSpPr>
            <a:spLocks noGrp="1"/>
          </p:cNvSpPr>
          <p:nvPr>
            <p:ph idx="1"/>
          </p:nvPr>
        </p:nvSpPr>
        <p:spPr>
          <a:xfrm>
            <a:off x="395416" y="2222286"/>
            <a:ext cx="8340811" cy="4635713"/>
          </a:xfrm>
          <a:effectLst/>
        </p:spPr>
        <p:txBody>
          <a:bodyPr>
            <a:normAutofit fontScale="32500" lnSpcReduction="20000"/>
          </a:bodyPr>
          <a:lstStyle/>
          <a:p>
            <a:pPr marL="0" indent="0">
              <a:buNone/>
            </a:pPr>
            <a:r>
              <a:rPr lang="en-GB" sz="3000" b="1" dirty="0">
                <a:solidFill>
                  <a:schemeClr val="bg1"/>
                </a:solidFill>
              </a:rPr>
              <a:t>Copyright Notice</a:t>
            </a:r>
          </a:p>
          <a:p>
            <a:pPr marL="0" indent="0">
              <a:buNone/>
            </a:pPr>
            <a:r>
              <a:rPr lang="en-GB" sz="3000" dirty="0">
                <a:solidFill>
                  <a:schemeClr val="bg1"/>
                </a:solidFill>
              </a:rPr>
              <a:t>All materials, content, and resources provided by </a:t>
            </a:r>
            <a:r>
              <a:rPr lang="en-GB" sz="3000" b="1" dirty="0">
                <a:solidFill>
                  <a:schemeClr val="bg1"/>
                </a:solidFill>
              </a:rPr>
              <a:t>MyShiftUp</a:t>
            </a:r>
            <a:r>
              <a:rPr lang="en-GB" sz="3000" dirty="0">
                <a:solidFill>
                  <a:schemeClr val="bg1"/>
                </a:solidFill>
              </a:rPr>
              <a:t> (including but not limited to documents, presentations, coaching programs, and digital resources) are copyrighted and owned by </a:t>
            </a:r>
            <a:r>
              <a:rPr lang="en-GB" sz="3000" b="1" dirty="0">
                <a:solidFill>
                  <a:schemeClr val="bg1"/>
                </a:solidFill>
              </a:rPr>
              <a:t>MyShiftUp</a:t>
            </a:r>
            <a:r>
              <a:rPr lang="en-GB" sz="3000" dirty="0">
                <a:solidFill>
                  <a:schemeClr val="bg1"/>
                </a:solidFill>
              </a:rPr>
              <a:t> or its respective content providers. All rights are reserved.</a:t>
            </a:r>
          </a:p>
          <a:p>
            <a:pPr marL="0" indent="0">
              <a:buNone/>
            </a:pPr>
            <a:r>
              <a:rPr lang="en-GB" sz="3000" b="1" dirty="0">
                <a:solidFill>
                  <a:schemeClr val="bg1"/>
                </a:solidFill>
              </a:rPr>
              <a:t>License to Use</a:t>
            </a:r>
          </a:p>
          <a:p>
            <a:pPr marL="0" indent="0">
              <a:buNone/>
            </a:pPr>
            <a:r>
              <a:rPr lang="en-GB" sz="3000" dirty="0">
                <a:solidFill>
                  <a:schemeClr val="bg1"/>
                </a:solidFill>
              </a:rPr>
              <a:t>By accessing or using any materials provided by </a:t>
            </a:r>
            <a:r>
              <a:rPr lang="en-GB" sz="3000" b="1" dirty="0">
                <a:solidFill>
                  <a:schemeClr val="bg1"/>
                </a:solidFill>
              </a:rPr>
              <a:t>MyShiftUp</a:t>
            </a:r>
            <a:r>
              <a:rPr lang="en-GB" sz="3000" dirty="0">
                <a:solidFill>
                  <a:schemeClr val="bg1"/>
                </a:solidFill>
              </a:rPr>
              <a:t>, you are granted a non-exclusive, non-transferable, revocable license to use the materials for personal and individual purposes only. This license does not grant you any ownership rights or any other rights to distribute, resell, or otherwise exploit the materials commercially.</a:t>
            </a:r>
          </a:p>
          <a:p>
            <a:pPr marL="0" indent="0">
              <a:buNone/>
            </a:pPr>
            <a:r>
              <a:rPr lang="en-GB" sz="3000" b="1" dirty="0">
                <a:solidFill>
                  <a:schemeClr val="bg1"/>
                </a:solidFill>
              </a:rPr>
              <a:t>Restrictions on Use</a:t>
            </a:r>
          </a:p>
          <a:p>
            <a:pPr marL="0" indent="0">
              <a:buNone/>
            </a:pPr>
            <a:r>
              <a:rPr lang="en-GB" sz="3000" dirty="0">
                <a:solidFill>
                  <a:schemeClr val="bg1"/>
                </a:solidFill>
              </a:rPr>
              <a:t>You are </a:t>
            </a:r>
            <a:r>
              <a:rPr lang="en-GB" sz="3000" b="1" dirty="0">
                <a:solidFill>
                  <a:schemeClr val="bg1"/>
                </a:solidFill>
              </a:rPr>
              <a:t>NOT authorized</a:t>
            </a:r>
            <a:r>
              <a:rPr lang="en-GB" sz="3000" dirty="0">
                <a:solidFill>
                  <a:schemeClr val="bg1"/>
                </a:solidFill>
              </a:rPr>
              <a:t> to:</a:t>
            </a:r>
          </a:p>
          <a:p>
            <a:pPr>
              <a:buFont typeface="Arial" panose="020B0604020202020204" pitchFamily="34" charset="0"/>
              <a:buChar char="•"/>
            </a:pPr>
            <a:r>
              <a:rPr lang="en-GB" sz="3000" dirty="0">
                <a:solidFill>
                  <a:schemeClr val="bg1"/>
                </a:solidFill>
              </a:rPr>
              <a:t>Resell, distribute, or offer for resale any of the materials provided by </a:t>
            </a:r>
            <a:r>
              <a:rPr lang="en-GB" sz="3000" b="1" dirty="0">
                <a:solidFill>
                  <a:schemeClr val="bg1"/>
                </a:solidFill>
              </a:rPr>
              <a:t>MyShiftUp</a:t>
            </a:r>
            <a:r>
              <a:rPr lang="en-GB" sz="3000" dirty="0">
                <a:solidFill>
                  <a:schemeClr val="bg1"/>
                </a:solidFill>
              </a:rPr>
              <a:t>, in whole or in part, in any format.</a:t>
            </a:r>
          </a:p>
          <a:p>
            <a:pPr>
              <a:buFont typeface="Arial" panose="020B0604020202020204" pitchFamily="34" charset="0"/>
              <a:buChar char="•"/>
            </a:pPr>
            <a:r>
              <a:rPr lang="en-GB" sz="3000" dirty="0">
                <a:solidFill>
                  <a:schemeClr val="bg1"/>
                </a:solidFill>
              </a:rPr>
              <a:t>Use the materials as is for distribution to third parties.</a:t>
            </a:r>
          </a:p>
          <a:p>
            <a:pPr>
              <a:buFont typeface="Arial" panose="020B0604020202020204" pitchFamily="34" charset="0"/>
              <a:buChar char="•"/>
            </a:pPr>
            <a:r>
              <a:rPr lang="en-GB" sz="3000" dirty="0">
                <a:solidFill>
                  <a:schemeClr val="bg1"/>
                </a:solidFill>
              </a:rPr>
              <a:t>Copy, reproduce, publish, or publicly display the materials, either in whole or in part, for any commercial purpose without explicit permission from </a:t>
            </a:r>
            <a:r>
              <a:rPr lang="en-GB" sz="3000" b="1" dirty="0">
                <a:solidFill>
                  <a:schemeClr val="bg1"/>
                </a:solidFill>
              </a:rPr>
              <a:t>MyShiftUp</a:t>
            </a:r>
            <a:r>
              <a:rPr lang="en-GB" sz="3000" dirty="0">
                <a:solidFill>
                  <a:schemeClr val="bg1"/>
                </a:solidFill>
              </a:rPr>
              <a:t>.</a:t>
            </a:r>
          </a:p>
          <a:p>
            <a:pPr>
              <a:buFont typeface="Arial" panose="020B0604020202020204" pitchFamily="34" charset="0"/>
              <a:buChar char="•"/>
            </a:pPr>
            <a:r>
              <a:rPr lang="en-GB" sz="3000" dirty="0">
                <a:solidFill>
                  <a:schemeClr val="bg1"/>
                </a:solidFill>
              </a:rPr>
              <a:t>Modify or adapt the materials in any way for resale or distribution.</a:t>
            </a:r>
          </a:p>
          <a:p>
            <a:pPr marL="0" indent="0">
              <a:buNone/>
            </a:pPr>
            <a:r>
              <a:rPr lang="en-GB" sz="3000" b="1" dirty="0">
                <a:solidFill>
                  <a:schemeClr val="bg1"/>
                </a:solidFill>
              </a:rPr>
              <a:t>Copyright Infringement</a:t>
            </a:r>
          </a:p>
          <a:p>
            <a:pPr marL="0" indent="0">
              <a:buNone/>
            </a:pPr>
            <a:r>
              <a:rPr lang="en-GB" sz="3000" dirty="0">
                <a:solidFill>
                  <a:schemeClr val="bg1"/>
                </a:solidFill>
              </a:rPr>
              <a:t>Any unauthorized use, reproduction, or distribution of </a:t>
            </a:r>
            <a:r>
              <a:rPr lang="en-GB" sz="3000" b="1" dirty="0">
                <a:solidFill>
                  <a:schemeClr val="bg1"/>
                </a:solidFill>
              </a:rPr>
              <a:t>MyShiftUp</a:t>
            </a:r>
            <a:r>
              <a:rPr lang="en-GB" sz="3000" dirty="0">
                <a:solidFill>
                  <a:schemeClr val="bg1"/>
                </a:solidFill>
              </a:rPr>
              <a:t> materials may result in legal action, including but not limited to claims for damages and injunctions. </a:t>
            </a:r>
            <a:r>
              <a:rPr lang="en-GB" sz="3000" b="1" dirty="0">
                <a:solidFill>
                  <a:schemeClr val="bg1"/>
                </a:solidFill>
              </a:rPr>
              <a:t>MyShiftUp</a:t>
            </a:r>
            <a:r>
              <a:rPr lang="en-GB" sz="3000" dirty="0">
                <a:solidFill>
                  <a:schemeClr val="bg1"/>
                </a:solidFill>
              </a:rPr>
              <a:t> reserves the right to take action against any infringement of these terms.</a:t>
            </a:r>
          </a:p>
          <a:p>
            <a:pPr marL="0" indent="0">
              <a:buNone/>
            </a:pPr>
            <a:r>
              <a:rPr lang="en-GB" sz="3000" b="1" dirty="0">
                <a:solidFill>
                  <a:schemeClr val="bg1"/>
                </a:solidFill>
              </a:rPr>
              <a:t>Modifications to the Terms</a:t>
            </a:r>
          </a:p>
          <a:p>
            <a:pPr marL="0" indent="0">
              <a:buNone/>
            </a:pPr>
            <a:r>
              <a:rPr lang="en-GB" sz="3000" b="1" dirty="0">
                <a:solidFill>
                  <a:schemeClr val="bg1"/>
                </a:solidFill>
              </a:rPr>
              <a:t>MyShiftUp</a:t>
            </a:r>
            <a:r>
              <a:rPr lang="en-GB" sz="3000" dirty="0">
                <a:solidFill>
                  <a:schemeClr val="bg1"/>
                </a:solidFill>
              </a:rPr>
              <a:t> reserves the right to update, modify, or change these Terms and Conditions at any time. All changes will be posted on this page, and it is your responsibility to review these terms regularly. Continued use of the materials after such changes constitutes your acceptance of the updated Terms and Conditions.</a:t>
            </a:r>
          </a:p>
          <a:p>
            <a:endParaRPr lang="en-US" dirty="0">
              <a:solidFill>
                <a:schemeClr val="bg1"/>
              </a:solidFill>
            </a:endParaRPr>
          </a:p>
        </p:txBody>
      </p:sp>
    </p:spTree>
    <p:extLst>
      <p:ext uri="{BB962C8B-B14F-4D97-AF65-F5344CB8AC3E}">
        <p14:creationId xmlns:p14="http://schemas.microsoft.com/office/powerpoint/2010/main" val="3213536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Mindfulness &amp; Meditation Guide</a:t>
            </a:r>
          </a:p>
        </p:txBody>
      </p:sp>
      <p:graphicFrame>
        <p:nvGraphicFramePr>
          <p:cNvPr id="6" name="Content Placeholder 2">
            <a:extLst>
              <a:ext uri="{FF2B5EF4-FFF2-40B4-BE49-F238E27FC236}">
                <a16:creationId xmlns:a16="http://schemas.microsoft.com/office/drawing/2014/main" id="{A776530D-5A4E-49B5-CACA-C6F1DC1776F4}"/>
              </a:ext>
            </a:extLst>
          </p:cNvPr>
          <p:cNvGraphicFramePr>
            <a:graphicFrameLocks noGrp="1"/>
          </p:cNvGraphicFramePr>
          <p:nvPr>
            <p:ph idx="1"/>
            <p:extLst>
              <p:ext uri="{D42A27DB-BD31-4B8C-83A1-F6EECF244321}">
                <p14:modId xmlns:p14="http://schemas.microsoft.com/office/powerpoint/2010/main" val="2178018725"/>
              </p:ext>
            </p:extLst>
          </p:nvPr>
        </p:nvGraphicFramePr>
        <p:xfrm>
          <a:off x="809997" y="2506492"/>
          <a:ext cx="7524003" cy="36365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A logo on a black background&#10;&#10;Description automatically generated">
            <a:extLst>
              <a:ext uri="{FF2B5EF4-FFF2-40B4-BE49-F238E27FC236}">
                <a16:creationId xmlns:a16="http://schemas.microsoft.com/office/drawing/2014/main" id="{F113F673-4203-A556-CE9B-60A38AB79434}"/>
              </a:ext>
            </a:extLst>
          </p:cNvPr>
          <p:cNvPicPr>
            <a:picLocks noChangeAspect="1"/>
          </p:cNvPicPr>
          <p:nvPr/>
        </p:nvPicPr>
        <p:blipFill>
          <a:blip r:embed="rId7"/>
          <a:stretch>
            <a:fillRect/>
          </a:stretch>
        </p:blipFill>
        <p:spPr>
          <a:xfrm>
            <a:off x="7661189" y="5809082"/>
            <a:ext cx="1482811" cy="105741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52F8B9D-186B-63AF-C6B5-93949C0860A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9A69AF-D57B-49B4-886C-D4A5DC1944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CABDC08D-6093-4397-92D4-54D00E2BB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1345293" y="1345293"/>
            <a:ext cx="6858000" cy="4167414"/>
          </a:xfrm>
          <a:custGeom>
            <a:avLst/>
            <a:gdLst>
              <a:gd name="connsiteX0" fmla="*/ 6858000 w 6858000"/>
              <a:gd name="connsiteY0" fmla="*/ 3445704 h 5556552"/>
              <a:gd name="connsiteX1" fmla="*/ 3829242 w 6858000"/>
              <a:gd name="connsiteY1" fmla="*/ 5433322 h 5556552"/>
              <a:gd name="connsiteX2" fmla="*/ 3827369 w 6858000"/>
              <a:gd name="connsiteY2" fmla="*/ 5434867 h 5556552"/>
              <a:gd name="connsiteX3" fmla="*/ 3824583 w 6858000"/>
              <a:gd name="connsiteY3" fmla="*/ 5436378 h 5556552"/>
              <a:gd name="connsiteX4" fmla="*/ 3798693 w 6858000"/>
              <a:gd name="connsiteY4" fmla="*/ 5453370 h 5556552"/>
              <a:gd name="connsiteX5" fmla="*/ 3785011 w 6858000"/>
              <a:gd name="connsiteY5" fmla="*/ 5457858 h 5556552"/>
              <a:gd name="connsiteX6" fmla="*/ 3706339 w 6858000"/>
              <a:gd name="connsiteY6" fmla="*/ 5500559 h 5556552"/>
              <a:gd name="connsiteX7" fmla="*/ 3428998 w 6858000"/>
              <a:gd name="connsiteY7" fmla="*/ 5556552 h 5556552"/>
              <a:gd name="connsiteX8" fmla="*/ 3151658 w 6858000"/>
              <a:gd name="connsiteY8" fmla="*/ 5500559 h 5556552"/>
              <a:gd name="connsiteX9" fmla="*/ 3072996 w 6858000"/>
              <a:gd name="connsiteY9" fmla="*/ 5457863 h 5556552"/>
              <a:gd name="connsiteX10" fmla="*/ 3059298 w 6858000"/>
              <a:gd name="connsiteY10" fmla="*/ 5453370 h 5556552"/>
              <a:gd name="connsiteX11" fmla="*/ 3033383 w 6858000"/>
              <a:gd name="connsiteY11" fmla="*/ 5436362 h 5556552"/>
              <a:gd name="connsiteX12" fmla="*/ 3030627 w 6858000"/>
              <a:gd name="connsiteY12" fmla="*/ 5434867 h 5556552"/>
              <a:gd name="connsiteX13" fmla="*/ 3028775 w 6858000"/>
              <a:gd name="connsiteY13" fmla="*/ 5433338 h 5556552"/>
              <a:gd name="connsiteX14" fmla="*/ 0 w 6858000"/>
              <a:gd name="connsiteY14" fmla="*/ 3445704 h 5556552"/>
              <a:gd name="connsiteX15" fmla="*/ 6858000 w 6858000"/>
              <a:gd name="connsiteY15" fmla="*/ 0 h 5556552"/>
              <a:gd name="connsiteX16" fmla="*/ 6858000 w 6858000"/>
              <a:gd name="connsiteY16" fmla="*/ 349336 h 5556552"/>
              <a:gd name="connsiteX17" fmla="*/ 6858000 w 6858000"/>
              <a:gd name="connsiteY17" fmla="*/ 3445703 h 5556552"/>
              <a:gd name="connsiteX18" fmla="*/ 0 w 6858000"/>
              <a:gd name="connsiteY18" fmla="*/ 3445703 h 5556552"/>
              <a:gd name="connsiteX19" fmla="*/ 0 w 6858000"/>
              <a:gd name="connsiteY19" fmla="*/ 0 h 555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5556552">
                <a:moveTo>
                  <a:pt x="6858000" y="3445704"/>
                </a:moveTo>
                <a:lnTo>
                  <a:pt x="3829242" y="5433322"/>
                </a:lnTo>
                <a:lnTo>
                  <a:pt x="3827369" y="5434867"/>
                </a:lnTo>
                <a:lnTo>
                  <a:pt x="3824583" y="5436378"/>
                </a:lnTo>
                <a:lnTo>
                  <a:pt x="3798693" y="5453370"/>
                </a:lnTo>
                <a:lnTo>
                  <a:pt x="3785011" y="5457858"/>
                </a:lnTo>
                <a:lnTo>
                  <a:pt x="3706339" y="5500559"/>
                </a:lnTo>
                <a:cubicBezTo>
                  <a:pt x="3621096" y="5536614"/>
                  <a:pt x="3527375" y="5556552"/>
                  <a:pt x="3428998" y="5556552"/>
                </a:cubicBezTo>
                <a:cubicBezTo>
                  <a:pt x="3330621" y="5556552"/>
                  <a:pt x="3236901" y="5536614"/>
                  <a:pt x="3151658" y="5500559"/>
                </a:cubicBezTo>
                <a:lnTo>
                  <a:pt x="3072996" y="5457863"/>
                </a:lnTo>
                <a:lnTo>
                  <a:pt x="3059298" y="5453370"/>
                </a:lnTo>
                <a:lnTo>
                  <a:pt x="3033383" y="5436362"/>
                </a:lnTo>
                <a:lnTo>
                  <a:pt x="3030627" y="5434867"/>
                </a:lnTo>
                <a:lnTo>
                  <a:pt x="3028775" y="5433338"/>
                </a:lnTo>
                <a:lnTo>
                  <a:pt x="0" y="3445704"/>
                </a:lnTo>
                <a:close/>
                <a:moveTo>
                  <a:pt x="6858000" y="0"/>
                </a:moveTo>
                <a:lnTo>
                  <a:pt x="6858000" y="349336"/>
                </a:lnTo>
                <a:lnTo>
                  <a:pt x="6858000" y="3445703"/>
                </a:lnTo>
                <a:lnTo>
                  <a:pt x="0" y="3445703"/>
                </a:lnTo>
                <a:lnTo>
                  <a:pt x="0" y="0"/>
                </a:lnTo>
                <a:close/>
              </a:path>
            </a:pathLst>
          </a:custGeom>
          <a:ln>
            <a:noFill/>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4F1B11E-67EC-ABCE-A034-1DFB80323FEC}"/>
              </a:ext>
            </a:extLst>
          </p:cNvPr>
          <p:cNvSpPr>
            <a:spLocks noGrp="1"/>
          </p:cNvSpPr>
          <p:nvPr>
            <p:ph type="title"/>
          </p:nvPr>
        </p:nvSpPr>
        <p:spPr>
          <a:xfrm>
            <a:off x="338636" y="1734857"/>
            <a:ext cx="2824112" cy="3388287"/>
          </a:xfrm>
        </p:spPr>
        <p:txBody>
          <a:bodyPr vert="horz" lIns="91440" tIns="45720" rIns="91440" bIns="45720" rtlCol="0" anchor="ctr">
            <a:normAutofit/>
          </a:bodyPr>
          <a:lstStyle/>
          <a:p>
            <a:pPr defTabSz="914400"/>
            <a:r>
              <a:rPr lang="en-US" kern="1200">
                <a:latin typeface="+mj-lt"/>
                <a:ea typeface="+mj-ea"/>
                <a:cs typeface="+mj-cs"/>
              </a:rPr>
              <a:t>Goal-Setting Worksheet</a:t>
            </a:r>
          </a:p>
        </p:txBody>
      </p:sp>
      <p:sp>
        <p:nvSpPr>
          <p:cNvPr id="3" name="Content Placeholder 2">
            <a:extLst>
              <a:ext uri="{FF2B5EF4-FFF2-40B4-BE49-F238E27FC236}">
                <a16:creationId xmlns:a16="http://schemas.microsoft.com/office/drawing/2014/main" id="{1571FFE9-A53E-7187-4214-A5EFEDCE3742}"/>
              </a:ext>
            </a:extLst>
          </p:cNvPr>
          <p:cNvSpPr>
            <a:spLocks noGrp="1"/>
          </p:cNvSpPr>
          <p:nvPr>
            <p:ph idx="1"/>
          </p:nvPr>
        </p:nvSpPr>
        <p:spPr>
          <a:xfrm>
            <a:off x="4506051" y="978993"/>
            <a:ext cx="4023913" cy="4900014"/>
          </a:xfrm>
          <a:effectLst/>
        </p:spPr>
        <p:txBody>
          <a:bodyPr vert="horz" lIns="91440" tIns="45720" rIns="91440" bIns="45720" rtlCol="0">
            <a:normAutofit/>
          </a:bodyPr>
          <a:lstStyle/>
          <a:p>
            <a:pPr marL="0" indent="0" defTabSz="914400">
              <a:spcBef>
                <a:spcPts val="1000"/>
              </a:spcBef>
              <a:buNone/>
            </a:pPr>
            <a:r>
              <a:rPr lang="en-US" sz="1700" b="1" kern="1200" dirty="0">
                <a:solidFill>
                  <a:schemeClr val="bg1"/>
                </a:solidFill>
                <a:latin typeface="+mn-lt"/>
                <a:ea typeface="+mn-ea"/>
                <a:cs typeface="+mn-cs"/>
              </a:rPr>
              <a:t>Step 1: Define Your Goals</a:t>
            </a:r>
          </a:p>
        </p:txBody>
      </p:sp>
      <p:pic>
        <p:nvPicPr>
          <p:cNvPr id="4" name="Picture 3" descr="A logo on a black background&#10;&#10;Description automatically generated">
            <a:extLst>
              <a:ext uri="{FF2B5EF4-FFF2-40B4-BE49-F238E27FC236}">
                <a16:creationId xmlns:a16="http://schemas.microsoft.com/office/drawing/2014/main" id="{4E5E5B35-1512-DC63-7E7C-A38D32B88213}"/>
              </a:ext>
            </a:extLst>
          </p:cNvPr>
          <p:cNvPicPr>
            <a:picLocks noChangeAspect="1"/>
          </p:cNvPicPr>
          <p:nvPr/>
        </p:nvPicPr>
        <p:blipFill>
          <a:blip r:embed="rId2"/>
          <a:stretch>
            <a:fillRect/>
          </a:stretch>
        </p:blipFill>
        <p:spPr>
          <a:xfrm>
            <a:off x="7661189" y="5809082"/>
            <a:ext cx="1482811" cy="1057414"/>
          </a:xfrm>
          <a:prstGeom prst="rect">
            <a:avLst/>
          </a:prstGeom>
        </p:spPr>
      </p:pic>
    </p:spTree>
    <p:extLst>
      <p:ext uri="{BB962C8B-B14F-4D97-AF65-F5344CB8AC3E}">
        <p14:creationId xmlns:p14="http://schemas.microsoft.com/office/powerpoint/2010/main" val="17208534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9A69AF-D57B-49B4-886C-D4A5DC1944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CABDC08D-6093-4397-92D4-54D00E2BB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1345293" y="1345293"/>
            <a:ext cx="6858000" cy="4167414"/>
          </a:xfrm>
          <a:custGeom>
            <a:avLst/>
            <a:gdLst>
              <a:gd name="connsiteX0" fmla="*/ 6858000 w 6858000"/>
              <a:gd name="connsiteY0" fmla="*/ 3445704 h 5556552"/>
              <a:gd name="connsiteX1" fmla="*/ 3829242 w 6858000"/>
              <a:gd name="connsiteY1" fmla="*/ 5433322 h 5556552"/>
              <a:gd name="connsiteX2" fmla="*/ 3827369 w 6858000"/>
              <a:gd name="connsiteY2" fmla="*/ 5434867 h 5556552"/>
              <a:gd name="connsiteX3" fmla="*/ 3824583 w 6858000"/>
              <a:gd name="connsiteY3" fmla="*/ 5436378 h 5556552"/>
              <a:gd name="connsiteX4" fmla="*/ 3798693 w 6858000"/>
              <a:gd name="connsiteY4" fmla="*/ 5453370 h 5556552"/>
              <a:gd name="connsiteX5" fmla="*/ 3785011 w 6858000"/>
              <a:gd name="connsiteY5" fmla="*/ 5457858 h 5556552"/>
              <a:gd name="connsiteX6" fmla="*/ 3706339 w 6858000"/>
              <a:gd name="connsiteY6" fmla="*/ 5500559 h 5556552"/>
              <a:gd name="connsiteX7" fmla="*/ 3428998 w 6858000"/>
              <a:gd name="connsiteY7" fmla="*/ 5556552 h 5556552"/>
              <a:gd name="connsiteX8" fmla="*/ 3151658 w 6858000"/>
              <a:gd name="connsiteY8" fmla="*/ 5500559 h 5556552"/>
              <a:gd name="connsiteX9" fmla="*/ 3072996 w 6858000"/>
              <a:gd name="connsiteY9" fmla="*/ 5457863 h 5556552"/>
              <a:gd name="connsiteX10" fmla="*/ 3059298 w 6858000"/>
              <a:gd name="connsiteY10" fmla="*/ 5453370 h 5556552"/>
              <a:gd name="connsiteX11" fmla="*/ 3033383 w 6858000"/>
              <a:gd name="connsiteY11" fmla="*/ 5436362 h 5556552"/>
              <a:gd name="connsiteX12" fmla="*/ 3030627 w 6858000"/>
              <a:gd name="connsiteY12" fmla="*/ 5434867 h 5556552"/>
              <a:gd name="connsiteX13" fmla="*/ 3028775 w 6858000"/>
              <a:gd name="connsiteY13" fmla="*/ 5433338 h 5556552"/>
              <a:gd name="connsiteX14" fmla="*/ 0 w 6858000"/>
              <a:gd name="connsiteY14" fmla="*/ 3445704 h 5556552"/>
              <a:gd name="connsiteX15" fmla="*/ 6858000 w 6858000"/>
              <a:gd name="connsiteY15" fmla="*/ 0 h 5556552"/>
              <a:gd name="connsiteX16" fmla="*/ 6858000 w 6858000"/>
              <a:gd name="connsiteY16" fmla="*/ 349336 h 5556552"/>
              <a:gd name="connsiteX17" fmla="*/ 6858000 w 6858000"/>
              <a:gd name="connsiteY17" fmla="*/ 3445703 h 5556552"/>
              <a:gd name="connsiteX18" fmla="*/ 0 w 6858000"/>
              <a:gd name="connsiteY18" fmla="*/ 3445703 h 5556552"/>
              <a:gd name="connsiteX19" fmla="*/ 0 w 6858000"/>
              <a:gd name="connsiteY19" fmla="*/ 0 h 555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5556552">
                <a:moveTo>
                  <a:pt x="6858000" y="3445704"/>
                </a:moveTo>
                <a:lnTo>
                  <a:pt x="3829242" y="5433322"/>
                </a:lnTo>
                <a:lnTo>
                  <a:pt x="3827369" y="5434867"/>
                </a:lnTo>
                <a:lnTo>
                  <a:pt x="3824583" y="5436378"/>
                </a:lnTo>
                <a:lnTo>
                  <a:pt x="3798693" y="5453370"/>
                </a:lnTo>
                <a:lnTo>
                  <a:pt x="3785011" y="5457858"/>
                </a:lnTo>
                <a:lnTo>
                  <a:pt x="3706339" y="5500559"/>
                </a:lnTo>
                <a:cubicBezTo>
                  <a:pt x="3621096" y="5536614"/>
                  <a:pt x="3527375" y="5556552"/>
                  <a:pt x="3428998" y="5556552"/>
                </a:cubicBezTo>
                <a:cubicBezTo>
                  <a:pt x="3330621" y="5556552"/>
                  <a:pt x="3236901" y="5536614"/>
                  <a:pt x="3151658" y="5500559"/>
                </a:cubicBezTo>
                <a:lnTo>
                  <a:pt x="3072996" y="5457863"/>
                </a:lnTo>
                <a:lnTo>
                  <a:pt x="3059298" y="5453370"/>
                </a:lnTo>
                <a:lnTo>
                  <a:pt x="3033383" y="5436362"/>
                </a:lnTo>
                <a:lnTo>
                  <a:pt x="3030627" y="5434867"/>
                </a:lnTo>
                <a:lnTo>
                  <a:pt x="3028775" y="5433338"/>
                </a:lnTo>
                <a:lnTo>
                  <a:pt x="0" y="3445704"/>
                </a:lnTo>
                <a:close/>
                <a:moveTo>
                  <a:pt x="6858000" y="0"/>
                </a:moveTo>
                <a:lnTo>
                  <a:pt x="6858000" y="349336"/>
                </a:lnTo>
                <a:lnTo>
                  <a:pt x="6858000" y="3445703"/>
                </a:lnTo>
                <a:lnTo>
                  <a:pt x="0" y="3445703"/>
                </a:lnTo>
                <a:lnTo>
                  <a:pt x="0" y="0"/>
                </a:lnTo>
                <a:close/>
              </a:path>
            </a:pathLst>
          </a:custGeom>
          <a:ln>
            <a:noFill/>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338636" y="1734857"/>
            <a:ext cx="2824112" cy="3388287"/>
          </a:xfrm>
        </p:spPr>
        <p:txBody>
          <a:bodyPr anchor="ctr">
            <a:normAutofit/>
          </a:bodyPr>
          <a:lstStyle/>
          <a:p>
            <a:pPr>
              <a:lnSpc>
                <a:spcPct val="90000"/>
              </a:lnSpc>
            </a:pPr>
            <a:r>
              <a:rPr sz="2700" dirty="0"/>
              <a:t>Goal-Setting Worksheet </a:t>
            </a:r>
            <a:br>
              <a:rPr lang="pt-PT" dirty="0"/>
            </a:br>
            <a:br>
              <a:rPr lang="en-GB" dirty="0"/>
            </a:br>
            <a:r>
              <a:rPr lang="en-GB" dirty="0"/>
              <a:t>1 -</a:t>
            </a:r>
            <a:r>
              <a:rPr dirty="0"/>
              <a:t> Define Your Goals</a:t>
            </a:r>
            <a:endParaRPr lang="en-GB" dirty="0"/>
          </a:p>
        </p:txBody>
      </p:sp>
      <p:sp>
        <p:nvSpPr>
          <p:cNvPr id="3" name="Content Placeholder 2"/>
          <p:cNvSpPr>
            <a:spLocks noGrp="1"/>
          </p:cNvSpPr>
          <p:nvPr>
            <p:ph idx="1"/>
          </p:nvPr>
        </p:nvSpPr>
        <p:spPr>
          <a:xfrm>
            <a:off x="4506051" y="978993"/>
            <a:ext cx="4023913" cy="4900014"/>
          </a:xfrm>
          <a:effectLst/>
        </p:spPr>
        <p:txBody>
          <a:bodyPr>
            <a:normAutofit/>
          </a:bodyPr>
          <a:lstStyle/>
          <a:p>
            <a:r>
              <a:rPr lang="en-GB" sz="1700" dirty="0"/>
              <a:t>What do you want to achieve? </a:t>
            </a:r>
            <a:r>
              <a:rPr lang="en-GB" sz="1200" dirty="0"/>
              <a:t>(e.g., Get fit, learn a new skill, build a business)</a:t>
            </a:r>
          </a:p>
        </p:txBody>
      </p:sp>
      <p:pic>
        <p:nvPicPr>
          <p:cNvPr id="4" name="Picture 3" descr="A logo on a black background&#10;&#10;Description automatically generated">
            <a:extLst>
              <a:ext uri="{FF2B5EF4-FFF2-40B4-BE49-F238E27FC236}">
                <a16:creationId xmlns:a16="http://schemas.microsoft.com/office/drawing/2014/main" id="{80A665A0-EE65-A182-F1E4-073DC78615D4}"/>
              </a:ext>
            </a:extLst>
          </p:cNvPr>
          <p:cNvPicPr>
            <a:picLocks noChangeAspect="1"/>
          </p:cNvPicPr>
          <p:nvPr/>
        </p:nvPicPr>
        <p:blipFill>
          <a:blip r:embed="rId2"/>
          <a:stretch>
            <a:fillRect/>
          </a:stretch>
        </p:blipFill>
        <p:spPr>
          <a:xfrm>
            <a:off x="7661189" y="5809082"/>
            <a:ext cx="1482811" cy="1057414"/>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D45553-91A4-480A-9577-0E0FC0D919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29" y="0"/>
            <a:ext cx="91405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23">
            <a:extLst>
              <a:ext uri="{FF2B5EF4-FFF2-40B4-BE49-F238E27FC236}">
                <a16:creationId xmlns:a16="http://schemas.microsoft.com/office/drawing/2014/main" id="{D240F8A8-FEA1-42C2-B259-27A9351279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3477753"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blipFill>
            <a:blip r:embed="rId2">
              <a:duotone>
                <a:schemeClr val="accent1">
                  <a:tint val="98000"/>
                  <a:lumMod val="102000"/>
                </a:schemeClr>
                <a:schemeClr val="accent1">
                  <a:shade val="98000"/>
                  <a:lumMod val="98000"/>
                </a:schemeClr>
              </a:duotone>
            </a:blip>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417443" y="1741714"/>
            <a:ext cx="2638839" cy="4117749"/>
          </a:xfrm>
        </p:spPr>
        <p:txBody>
          <a:bodyPr anchor="t">
            <a:normAutofit/>
          </a:bodyPr>
          <a:lstStyle/>
          <a:p>
            <a:r>
              <a:t>Step 2: Make Your Goals SMART</a:t>
            </a:r>
          </a:p>
        </p:txBody>
      </p:sp>
      <p:graphicFrame>
        <p:nvGraphicFramePr>
          <p:cNvPr id="5" name="Content Placeholder 2">
            <a:extLst>
              <a:ext uri="{FF2B5EF4-FFF2-40B4-BE49-F238E27FC236}">
                <a16:creationId xmlns:a16="http://schemas.microsoft.com/office/drawing/2014/main" id="{AB73D864-4C44-7DFB-2295-0FBAE68755BE}"/>
              </a:ext>
            </a:extLst>
          </p:cNvPr>
          <p:cNvGraphicFramePr>
            <a:graphicFrameLocks noGrp="1"/>
          </p:cNvGraphicFramePr>
          <p:nvPr>
            <p:ph idx="1"/>
            <p:extLst>
              <p:ext uri="{D42A27DB-BD31-4B8C-83A1-F6EECF244321}">
                <p14:modId xmlns:p14="http://schemas.microsoft.com/office/powerpoint/2010/main" val="1944702700"/>
              </p:ext>
            </p:extLst>
          </p:nvPr>
        </p:nvGraphicFramePr>
        <p:xfrm>
          <a:off x="4099892" y="1172818"/>
          <a:ext cx="4429746" cy="46866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A logo on a black background&#10;&#10;Description automatically generated">
            <a:extLst>
              <a:ext uri="{FF2B5EF4-FFF2-40B4-BE49-F238E27FC236}">
                <a16:creationId xmlns:a16="http://schemas.microsoft.com/office/drawing/2014/main" id="{22D057F8-D5E8-15D4-B5FD-C1FC14B29F48}"/>
              </a:ext>
            </a:extLst>
          </p:cNvPr>
          <p:cNvPicPr>
            <a:picLocks noChangeAspect="1"/>
          </p:cNvPicPr>
          <p:nvPr/>
        </p:nvPicPr>
        <p:blipFill>
          <a:blip r:embed="rId8"/>
          <a:stretch>
            <a:fillRect/>
          </a:stretch>
        </p:blipFill>
        <p:spPr>
          <a:xfrm>
            <a:off x="7661189" y="5809082"/>
            <a:ext cx="1482811" cy="1057414"/>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69DBF8-65C1-004C-AD6F-057C9E30911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D45553-91A4-480A-9577-0E0FC0D919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29" y="0"/>
            <a:ext cx="91405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23">
            <a:extLst>
              <a:ext uri="{FF2B5EF4-FFF2-40B4-BE49-F238E27FC236}">
                <a16:creationId xmlns:a16="http://schemas.microsoft.com/office/drawing/2014/main" id="{D240F8A8-FEA1-42C2-B259-27A9351279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3477753"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blipFill>
            <a:blip r:embed="rId2">
              <a:duotone>
                <a:schemeClr val="accent1">
                  <a:tint val="98000"/>
                  <a:lumMod val="102000"/>
                </a:schemeClr>
                <a:schemeClr val="accent1">
                  <a:shade val="98000"/>
                  <a:lumMod val="98000"/>
                </a:schemeClr>
              </a:duotone>
            </a:blip>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EF62B3C-30D3-9C0F-FEEF-38A615E2C0A8}"/>
              </a:ext>
            </a:extLst>
          </p:cNvPr>
          <p:cNvSpPr>
            <a:spLocks noGrp="1"/>
          </p:cNvSpPr>
          <p:nvPr>
            <p:ph type="title"/>
          </p:nvPr>
        </p:nvSpPr>
        <p:spPr>
          <a:xfrm>
            <a:off x="417443" y="337940"/>
            <a:ext cx="3060310" cy="4117749"/>
          </a:xfrm>
        </p:spPr>
        <p:txBody>
          <a:bodyPr anchor="t">
            <a:normAutofit/>
          </a:bodyPr>
          <a:lstStyle/>
          <a:p>
            <a:r>
              <a:rPr dirty="0"/>
              <a:t>Your Goals SMART</a:t>
            </a:r>
          </a:p>
        </p:txBody>
      </p:sp>
      <p:graphicFrame>
        <p:nvGraphicFramePr>
          <p:cNvPr id="6" name="Content Placeholder 5">
            <a:extLst>
              <a:ext uri="{FF2B5EF4-FFF2-40B4-BE49-F238E27FC236}">
                <a16:creationId xmlns:a16="http://schemas.microsoft.com/office/drawing/2014/main" id="{719EBA4C-1FF5-10A7-ECDC-03CD9CD67946}"/>
              </a:ext>
            </a:extLst>
          </p:cNvPr>
          <p:cNvGraphicFramePr>
            <a:graphicFrameLocks noGrp="1"/>
          </p:cNvGraphicFramePr>
          <p:nvPr>
            <p:ph idx="1"/>
            <p:extLst>
              <p:ext uri="{D42A27DB-BD31-4B8C-83A1-F6EECF244321}">
                <p14:modId xmlns:p14="http://schemas.microsoft.com/office/powerpoint/2010/main" val="2093247910"/>
              </p:ext>
            </p:extLst>
          </p:nvPr>
        </p:nvGraphicFramePr>
        <p:xfrm>
          <a:off x="506627" y="1927067"/>
          <a:ext cx="8219928" cy="4473734"/>
        </p:xfrm>
        <a:graphic>
          <a:graphicData uri="http://schemas.openxmlformats.org/drawingml/2006/table">
            <a:tbl>
              <a:tblPr firstRow="1" bandRow="1">
                <a:tableStyleId>{5C22544A-7EE6-4342-B048-85BDC9FD1C3A}</a:tableStyleId>
              </a:tblPr>
              <a:tblGrid>
                <a:gridCol w="1369988">
                  <a:extLst>
                    <a:ext uri="{9D8B030D-6E8A-4147-A177-3AD203B41FA5}">
                      <a16:colId xmlns:a16="http://schemas.microsoft.com/office/drawing/2014/main" val="1074317502"/>
                    </a:ext>
                  </a:extLst>
                </a:gridCol>
                <a:gridCol w="1369988">
                  <a:extLst>
                    <a:ext uri="{9D8B030D-6E8A-4147-A177-3AD203B41FA5}">
                      <a16:colId xmlns:a16="http://schemas.microsoft.com/office/drawing/2014/main" val="4193598079"/>
                    </a:ext>
                  </a:extLst>
                </a:gridCol>
                <a:gridCol w="1369988">
                  <a:extLst>
                    <a:ext uri="{9D8B030D-6E8A-4147-A177-3AD203B41FA5}">
                      <a16:colId xmlns:a16="http://schemas.microsoft.com/office/drawing/2014/main" val="2845042837"/>
                    </a:ext>
                  </a:extLst>
                </a:gridCol>
                <a:gridCol w="1369988">
                  <a:extLst>
                    <a:ext uri="{9D8B030D-6E8A-4147-A177-3AD203B41FA5}">
                      <a16:colId xmlns:a16="http://schemas.microsoft.com/office/drawing/2014/main" val="4016468926"/>
                    </a:ext>
                  </a:extLst>
                </a:gridCol>
                <a:gridCol w="1369988">
                  <a:extLst>
                    <a:ext uri="{9D8B030D-6E8A-4147-A177-3AD203B41FA5}">
                      <a16:colId xmlns:a16="http://schemas.microsoft.com/office/drawing/2014/main" val="1086584005"/>
                    </a:ext>
                  </a:extLst>
                </a:gridCol>
                <a:gridCol w="1369988">
                  <a:extLst>
                    <a:ext uri="{9D8B030D-6E8A-4147-A177-3AD203B41FA5}">
                      <a16:colId xmlns:a16="http://schemas.microsoft.com/office/drawing/2014/main" val="3130768317"/>
                    </a:ext>
                  </a:extLst>
                </a:gridCol>
              </a:tblGrid>
              <a:tr h="335855">
                <a:tc>
                  <a:txBody>
                    <a:bodyPr/>
                    <a:lstStyle/>
                    <a:p>
                      <a:r>
                        <a:rPr lang="en-US" sz="1200" dirty="0"/>
                        <a:t>GOAL</a:t>
                      </a:r>
                    </a:p>
                  </a:txBody>
                  <a:tcPr/>
                </a:tc>
                <a:tc>
                  <a:txBody>
                    <a:bodyPr/>
                    <a:lstStyle/>
                    <a:p>
                      <a:r>
                        <a:rPr lang="en-US" sz="1200" dirty="0"/>
                        <a:t>SPECIFIC</a:t>
                      </a:r>
                    </a:p>
                  </a:txBody>
                  <a:tcPr/>
                </a:tc>
                <a:tc>
                  <a:txBody>
                    <a:bodyPr/>
                    <a:lstStyle/>
                    <a:p>
                      <a:r>
                        <a:rPr lang="en-US" sz="1200" dirty="0"/>
                        <a:t>MEASURABLE</a:t>
                      </a:r>
                    </a:p>
                  </a:txBody>
                  <a:tcPr/>
                </a:tc>
                <a:tc>
                  <a:txBody>
                    <a:bodyPr/>
                    <a:lstStyle/>
                    <a:p>
                      <a:r>
                        <a:rPr lang="en-US" sz="1200" dirty="0"/>
                        <a:t>ACHIEVABLE</a:t>
                      </a:r>
                    </a:p>
                  </a:txBody>
                  <a:tcPr/>
                </a:tc>
                <a:tc>
                  <a:txBody>
                    <a:bodyPr/>
                    <a:lstStyle/>
                    <a:p>
                      <a:r>
                        <a:rPr lang="en-US" sz="1200" dirty="0"/>
                        <a:t>RELEVANT</a:t>
                      </a:r>
                    </a:p>
                  </a:txBody>
                  <a:tcPr/>
                </a:tc>
                <a:tc>
                  <a:txBody>
                    <a:bodyPr/>
                    <a:lstStyle/>
                    <a:p>
                      <a:r>
                        <a:rPr lang="en-US" sz="1200" dirty="0"/>
                        <a:t>TIME-BOUNDED</a:t>
                      </a:r>
                    </a:p>
                  </a:txBody>
                  <a:tcPr/>
                </a:tc>
                <a:extLst>
                  <a:ext uri="{0D108BD9-81ED-4DB2-BD59-A6C34878D82A}">
                    <a16:rowId xmlns:a16="http://schemas.microsoft.com/office/drawing/2014/main" val="1126436812"/>
                  </a:ext>
                </a:extLst>
              </a:tr>
              <a:tr h="1379293">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925739559"/>
                  </a:ext>
                </a:extLst>
              </a:tr>
              <a:tr h="1379293">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3480782623"/>
                  </a:ext>
                </a:extLst>
              </a:tr>
              <a:tr h="1379293">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736430535"/>
                  </a:ext>
                </a:extLst>
              </a:tr>
            </a:tbl>
          </a:graphicData>
        </a:graphic>
      </p:graphicFrame>
      <p:pic>
        <p:nvPicPr>
          <p:cNvPr id="7" name="Picture 6" descr="A logo on a black background&#10;&#10;Description automatically generated">
            <a:extLst>
              <a:ext uri="{FF2B5EF4-FFF2-40B4-BE49-F238E27FC236}">
                <a16:creationId xmlns:a16="http://schemas.microsoft.com/office/drawing/2014/main" id="{91034D70-C7EF-300E-42CA-BEFFEB923D38}"/>
              </a:ext>
            </a:extLst>
          </p:cNvPr>
          <p:cNvPicPr>
            <a:picLocks noChangeAspect="1"/>
          </p:cNvPicPr>
          <p:nvPr/>
        </p:nvPicPr>
        <p:blipFill>
          <a:blip r:embed="rId3"/>
          <a:stretch>
            <a:fillRect/>
          </a:stretch>
        </p:blipFill>
        <p:spPr>
          <a:xfrm>
            <a:off x="7661189" y="5809082"/>
            <a:ext cx="1482811" cy="1057414"/>
          </a:xfrm>
          <a:prstGeom prst="rect">
            <a:avLst/>
          </a:prstGeom>
        </p:spPr>
      </p:pic>
    </p:spTree>
    <p:extLst>
      <p:ext uri="{BB962C8B-B14F-4D97-AF65-F5344CB8AC3E}">
        <p14:creationId xmlns:p14="http://schemas.microsoft.com/office/powerpoint/2010/main" val="1381352647"/>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Step 3: Break Down the Goal into Actionable Steps</a:t>
            </a:r>
          </a:p>
        </p:txBody>
      </p:sp>
      <p:sp>
        <p:nvSpPr>
          <p:cNvPr id="3" name="Content Placeholder 2"/>
          <p:cNvSpPr>
            <a:spLocks noGrp="1"/>
          </p:cNvSpPr>
          <p:nvPr>
            <p:ph idx="1"/>
          </p:nvPr>
        </p:nvSpPr>
        <p:spPr>
          <a:effectLst/>
        </p:spPr>
        <p:txBody>
          <a:bodyPr/>
          <a:lstStyle/>
          <a:p>
            <a:r>
              <a:rPr dirty="0"/>
              <a:t>Step 1: </a:t>
            </a:r>
          </a:p>
          <a:p>
            <a:r>
              <a:rPr dirty="0"/>
              <a:t>Step 2: </a:t>
            </a:r>
          </a:p>
          <a:p>
            <a:r>
              <a:rPr dirty="0"/>
              <a:t>Step 3: </a:t>
            </a:r>
          </a:p>
          <a:p>
            <a:r>
              <a:rPr dirty="0"/>
              <a:t>Step 4:</a:t>
            </a:r>
          </a:p>
        </p:txBody>
      </p:sp>
      <p:pic>
        <p:nvPicPr>
          <p:cNvPr id="4" name="Picture 3" descr="A logo on a black background&#10;&#10;Description automatically generated">
            <a:extLst>
              <a:ext uri="{FF2B5EF4-FFF2-40B4-BE49-F238E27FC236}">
                <a16:creationId xmlns:a16="http://schemas.microsoft.com/office/drawing/2014/main" id="{26BF67F6-17A0-04C7-DB49-5EB8967A73A6}"/>
              </a:ext>
            </a:extLst>
          </p:cNvPr>
          <p:cNvPicPr>
            <a:picLocks noChangeAspect="1"/>
          </p:cNvPicPr>
          <p:nvPr/>
        </p:nvPicPr>
        <p:blipFill>
          <a:blip r:embed="rId3"/>
          <a:stretch>
            <a:fillRect/>
          </a:stretch>
        </p:blipFill>
        <p:spPr>
          <a:xfrm>
            <a:off x="7661189" y="5809082"/>
            <a:ext cx="1482811" cy="1057414"/>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9A69AF-D57B-49B4-886C-D4A5DC1944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CABDC08D-6093-4397-92D4-54D00E2BB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1345293" y="1345293"/>
            <a:ext cx="6858000" cy="4167414"/>
          </a:xfrm>
          <a:custGeom>
            <a:avLst/>
            <a:gdLst>
              <a:gd name="connsiteX0" fmla="*/ 6858000 w 6858000"/>
              <a:gd name="connsiteY0" fmla="*/ 3445704 h 5556552"/>
              <a:gd name="connsiteX1" fmla="*/ 3829242 w 6858000"/>
              <a:gd name="connsiteY1" fmla="*/ 5433322 h 5556552"/>
              <a:gd name="connsiteX2" fmla="*/ 3827369 w 6858000"/>
              <a:gd name="connsiteY2" fmla="*/ 5434867 h 5556552"/>
              <a:gd name="connsiteX3" fmla="*/ 3824583 w 6858000"/>
              <a:gd name="connsiteY3" fmla="*/ 5436378 h 5556552"/>
              <a:gd name="connsiteX4" fmla="*/ 3798693 w 6858000"/>
              <a:gd name="connsiteY4" fmla="*/ 5453370 h 5556552"/>
              <a:gd name="connsiteX5" fmla="*/ 3785011 w 6858000"/>
              <a:gd name="connsiteY5" fmla="*/ 5457858 h 5556552"/>
              <a:gd name="connsiteX6" fmla="*/ 3706339 w 6858000"/>
              <a:gd name="connsiteY6" fmla="*/ 5500559 h 5556552"/>
              <a:gd name="connsiteX7" fmla="*/ 3428998 w 6858000"/>
              <a:gd name="connsiteY7" fmla="*/ 5556552 h 5556552"/>
              <a:gd name="connsiteX8" fmla="*/ 3151658 w 6858000"/>
              <a:gd name="connsiteY8" fmla="*/ 5500559 h 5556552"/>
              <a:gd name="connsiteX9" fmla="*/ 3072996 w 6858000"/>
              <a:gd name="connsiteY9" fmla="*/ 5457863 h 5556552"/>
              <a:gd name="connsiteX10" fmla="*/ 3059298 w 6858000"/>
              <a:gd name="connsiteY10" fmla="*/ 5453370 h 5556552"/>
              <a:gd name="connsiteX11" fmla="*/ 3033383 w 6858000"/>
              <a:gd name="connsiteY11" fmla="*/ 5436362 h 5556552"/>
              <a:gd name="connsiteX12" fmla="*/ 3030627 w 6858000"/>
              <a:gd name="connsiteY12" fmla="*/ 5434867 h 5556552"/>
              <a:gd name="connsiteX13" fmla="*/ 3028775 w 6858000"/>
              <a:gd name="connsiteY13" fmla="*/ 5433338 h 5556552"/>
              <a:gd name="connsiteX14" fmla="*/ 0 w 6858000"/>
              <a:gd name="connsiteY14" fmla="*/ 3445704 h 5556552"/>
              <a:gd name="connsiteX15" fmla="*/ 6858000 w 6858000"/>
              <a:gd name="connsiteY15" fmla="*/ 0 h 5556552"/>
              <a:gd name="connsiteX16" fmla="*/ 6858000 w 6858000"/>
              <a:gd name="connsiteY16" fmla="*/ 349336 h 5556552"/>
              <a:gd name="connsiteX17" fmla="*/ 6858000 w 6858000"/>
              <a:gd name="connsiteY17" fmla="*/ 3445703 h 5556552"/>
              <a:gd name="connsiteX18" fmla="*/ 0 w 6858000"/>
              <a:gd name="connsiteY18" fmla="*/ 3445703 h 5556552"/>
              <a:gd name="connsiteX19" fmla="*/ 0 w 6858000"/>
              <a:gd name="connsiteY19" fmla="*/ 0 h 555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5556552">
                <a:moveTo>
                  <a:pt x="6858000" y="3445704"/>
                </a:moveTo>
                <a:lnTo>
                  <a:pt x="3829242" y="5433322"/>
                </a:lnTo>
                <a:lnTo>
                  <a:pt x="3827369" y="5434867"/>
                </a:lnTo>
                <a:lnTo>
                  <a:pt x="3824583" y="5436378"/>
                </a:lnTo>
                <a:lnTo>
                  <a:pt x="3798693" y="5453370"/>
                </a:lnTo>
                <a:lnTo>
                  <a:pt x="3785011" y="5457858"/>
                </a:lnTo>
                <a:lnTo>
                  <a:pt x="3706339" y="5500559"/>
                </a:lnTo>
                <a:cubicBezTo>
                  <a:pt x="3621096" y="5536614"/>
                  <a:pt x="3527375" y="5556552"/>
                  <a:pt x="3428998" y="5556552"/>
                </a:cubicBezTo>
                <a:cubicBezTo>
                  <a:pt x="3330621" y="5556552"/>
                  <a:pt x="3236901" y="5536614"/>
                  <a:pt x="3151658" y="5500559"/>
                </a:cubicBezTo>
                <a:lnTo>
                  <a:pt x="3072996" y="5457863"/>
                </a:lnTo>
                <a:lnTo>
                  <a:pt x="3059298" y="5453370"/>
                </a:lnTo>
                <a:lnTo>
                  <a:pt x="3033383" y="5436362"/>
                </a:lnTo>
                <a:lnTo>
                  <a:pt x="3030627" y="5434867"/>
                </a:lnTo>
                <a:lnTo>
                  <a:pt x="3028775" y="5433338"/>
                </a:lnTo>
                <a:lnTo>
                  <a:pt x="0" y="3445704"/>
                </a:lnTo>
                <a:close/>
                <a:moveTo>
                  <a:pt x="6858000" y="0"/>
                </a:moveTo>
                <a:lnTo>
                  <a:pt x="6858000" y="349336"/>
                </a:lnTo>
                <a:lnTo>
                  <a:pt x="6858000" y="3445703"/>
                </a:lnTo>
                <a:lnTo>
                  <a:pt x="0" y="3445703"/>
                </a:lnTo>
                <a:lnTo>
                  <a:pt x="0" y="0"/>
                </a:lnTo>
                <a:close/>
              </a:path>
            </a:pathLst>
          </a:custGeom>
          <a:ln>
            <a:noFill/>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338636" y="1734857"/>
            <a:ext cx="2824112" cy="3388287"/>
          </a:xfrm>
        </p:spPr>
        <p:txBody>
          <a:bodyPr anchor="ctr">
            <a:normAutofit/>
          </a:bodyPr>
          <a:lstStyle/>
          <a:p>
            <a:r>
              <a:rPr dirty="0"/>
              <a:t>Step 4: Set Deadlines</a:t>
            </a:r>
          </a:p>
        </p:txBody>
      </p:sp>
      <p:sp>
        <p:nvSpPr>
          <p:cNvPr id="3" name="Content Placeholder 2"/>
          <p:cNvSpPr>
            <a:spLocks noGrp="1"/>
          </p:cNvSpPr>
          <p:nvPr>
            <p:ph idx="1"/>
          </p:nvPr>
        </p:nvSpPr>
        <p:spPr>
          <a:xfrm>
            <a:off x="4506051" y="978993"/>
            <a:ext cx="4023913" cy="4900014"/>
          </a:xfrm>
          <a:effectLst/>
        </p:spPr>
        <p:txBody>
          <a:bodyPr>
            <a:normAutofit/>
          </a:bodyPr>
          <a:lstStyle/>
          <a:p>
            <a:r>
              <a:rPr lang="en-GB" sz="1700" dirty="0"/>
              <a:t>For each step, set a deadline to keep yourself on track.</a:t>
            </a:r>
          </a:p>
        </p:txBody>
      </p:sp>
      <p:pic>
        <p:nvPicPr>
          <p:cNvPr id="4" name="Picture 3" descr="A logo on a black background&#10;&#10;Description automatically generated">
            <a:extLst>
              <a:ext uri="{FF2B5EF4-FFF2-40B4-BE49-F238E27FC236}">
                <a16:creationId xmlns:a16="http://schemas.microsoft.com/office/drawing/2014/main" id="{57F27DBF-34C7-F961-923F-C749B6BAD74F}"/>
              </a:ext>
            </a:extLst>
          </p:cNvPr>
          <p:cNvPicPr>
            <a:picLocks noChangeAspect="1"/>
          </p:cNvPicPr>
          <p:nvPr/>
        </p:nvPicPr>
        <p:blipFill>
          <a:blip r:embed="rId2"/>
          <a:stretch>
            <a:fillRect/>
          </a:stretch>
        </p:blipFill>
        <p:spPr>
          <a:xfrm>
            <a:off x="7661189" y="5809082"/>
            <a:ext cx="1482811" cy="1057414"/>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EF797EE-46D5-71C2-B7B2-08F10BFBC4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2302B3-8069-9589-29D0-60B288D128FB}"/>
              </a:ext>
            </a:extLst>
          </p:cNvPr>
          <p:cNvSpPr>
            <a:spLocks noGrp="1"/>
          </p:cNvSpPr>
          <p:nvPr>
            <p:ph type="title"/>
          </p:nvPr>
        </p:nvSpPr>
        <p:spPr/>
        <p:txBody>
          <a:bodyPr>
            <a:normAutofit/>
          </a:bodyPr>
          <a:lstStyle/>
          <a:p>
            <a:r>
              <a:rPr dirty="0"/>
              <a:t>Step </a:t>
            </a:r>
            <a:r>
              <a:rPr lang="pt-PT" dirty="0"/>
              <a:t>4</a:t>
            </a:r>
            <a:r>
              <a:rPr dirty="0"/>
              <a:t>: </a:t>
            </a:r>
            <a:r>
              <a:rPr lang="en-GB" dirty="0"/>
              <a:t>Set Deadlines</a:t>
            </a:r>
            <a:endParaRPr dirty="0"/>
          </a:p>
        </p:txBody>
      </p:sp>
      <p:sp>
        <p:nvSpPr>
          <p:cNvPr id="3" name="Content Placeholder 2">
            <a:extLst>
              <a:ext uri="{FF2B5EF4-FFF2-40B4-BE49-F238E27FC236}">
                <a16:creationId xmlns:a16="http://schemas.microsoft.com/office/drawing/2014/main" id="{76B94FE9-8F69-71C3-8715-342EAB2DA522}"/>
              </a:ext>
            </a:extLst>
          </p:cNvPr>
          <p:cNvSpPr>
            <a:spLocks noGrp="1"/>
          </p:cNvSpPr>
          <p:nvPr>
            <p:ph idx="1"/>
          </p:nvPr>
        </p:nvSpPr>
        <p:spPr>
          <a:xfrm>
            <a:off x="619807" y="4102564"/>
            <a:ext cx="2007344" cy="970450"/>
          </a:xfrm>
          <a:effectLst/>
        </p:spPr>
        <p:txBody>
          <a:bodyPr anchor="t" anchorCtr="0"/>
          <a:lstStyle/>
          <a:p>
            <a:r>
              <a:rPr dirty="0">
                <a:solidFill>
                  <a:schemeClr val="bg1"/>
                </a:solidFill>
              </a:rPr>
              <a:t>Step 1: </a:t>
            </a:r>
            <a:endParaRPr lang="pt-PT" dirty="0">
              <a:solidFill>
                <a:schemeClr val="bg1"/>
              </a:solidFill>
            </a:endParaRPr>
          </a:p>
        </p:txBody>
      </p:sp>
      <p:sp>
        <p:nvSpPr>
          <p:cNvPr id="4" name="Rectangle 3">
            <a:extLst>
              <a:ext uri="{FF2B5EF4-FFF2-40B4-BE49-F238E27FC236}">
                <a16:creationId xmlns:a16="http://schemas.microsoft.com/office/drawing/2014/main" id="{B7ABA832-ABA6-9424-93EC-EEF1795CA70F}"/>
              </a:ext>
            </a:extLst>
          </p:cNvPr>
          <p:cNvSpPr/>
          <p:nvPr/>
        </p:nvSpPr>
        <p:spPr>
          <a:xfrm>
            <a:off x="587571" y="4757351"/>
            <a:ext cx="2007344" cy="1396313"/>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4F4016B-A392-6567-0E89-8F3492157AEF}"/>
              </a:ext>
            </a:extLst>
          </p:cNvPr>
          <p:cNvSpPr/>
          <p:nvPr/>
        </p:nvSpPr>
        <p:spPr>
          <a:xfrm>
            <a:off x="2594915" y="4188941"/>
            <a:ext cx="2007344" cy="1964724"/>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36B409F-6BE8-F034-7D63-F614A39F1023}"/>
              </a:ext>
            </a:extLst>
          </p:cNvPr>
          <p:cNvSpPr/>
          <p:nvPr/>
        </p:nvSpPr>
        <p:spPr>
          <a:xfrm>
            <a:off x="4602259" y="3725562"/>
            <a:ext cx="2007344" cy="2429797"/>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EE1BA8A-91EA-0FF3-B8D5-A642A5EEF69E}"/>
              </a:ext>
            </a:extLst>
          </p:cNvPr>
          <p:cNvSpPr/>
          <p:nvPr/>
        </p:nvSpPr>
        <p:spPr>
          <a:xfrm>
            <a:off x="6609603" y="3200401"/>
            <a:ext cx="2007344" cy="2944296"/>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5267342-B130-D9FB-6085-57780DD28127}"/>
              </a:ext>
            </a:extLst>
          </p:cNvPr>
          <p:cNvSpPr txBox="1"/>
          <p:nvPr/>
        </p:nvSpPr>
        <p:spPr>
          <a:xfrm>
            <a:off x="899178" y="4986637"/>
            <a:ext cx="1760209" cy="369332"/>
          </a:xfrm>
          <a:prstGeom prst="rect">
            <a:avLst/>
          </a:prstGeom>
          <a:noFill/>
        </p:spPr>
        <p:txBody>
          <a:bodyPr wrap="square">
            <a:spAutoFit/>
          </a:bodyPr>
          <a:lstStyle/>
          <a:p>
            <a:pPr marL="0" indent="0">
              <a:buNone/>
            </a:pPr>
            <a:r>
              <a:rPr lang="en-GB" dirty="0"/>
              <a:t>Deadline</a:t>
            </a:r>
          </a:p>
        </p:txBody>
      </p:sp>
      <p:sp>
        <p:nvSpPr>
          <p:cNvPr id="12" name="Content Placeholder 2">
            <a:extLst>
              <a:ext uri="{FF2B5EF4-FFF2-40B4-BE49-F238E27FC236}">
                <a16:creationId xmlns:a16="http://schemas.microsoft.com/office/drawing/2014/main" id="{685DF459-DA2E-9612-BACE-9115BA9B8676}"/>
              </a:ext>
            </a:extLst>
          </p:cNvPr>
          <p:cNvSpPr txBox="1">
            <a:spLocks/>
          </p:cNvSpPr>
          <p:nvPr/>
        </p:nvSpPr>
        <p:spPr>
          <a:xfrm>
            <a:off x="2818594" y="3458394"/>
            <a:ext cx="2007344" cy="728854"/>
          </a:xfrm>
          <a:prstGeom prst="rect">
            <a:avLst/>
          </a:prstGeom>
          <a:effectLst/>
        </p:spPr>
        <p:txBody>
          <a:bodyPr vert="horz" lIns="91440" tIns="45720" rIns="91440" bIns="45720" rtlCol="0" anchor="t" anchorCtr="0">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dirty="0">
                <a:solidFill>
                  <a:schemeClr val="bg1"/>
                </a:solidFill>
              </a:rPr>
              <a:t>Step 2: </a:t>
            </a:r>
          </a:p>
        </p:txBody>
      </p:sp>
      <p:sp>
        <p:nvSpPr>
          <p:cNvPr id="13" name="TextBox 12">
            <a:extLst>
              <a:ext uri="{FF2B5EF4-FFF2-40B4-BE49-F238E27FC236}">
                <a16:creationId xmlns:a16="http://schemas.microsoft.com/office/drawing/2014/main" id="{3F4217C6-47CC-F456-87B8-EB071F01ACCB}"/>
              </a:ext>
            </a:extLst>
          </p:cNvPr>
          <p:cNvSpPr txBox="1"/>
          <p:nvPr/>
        </p:nvSpPr>
        <p:spPr>
          <a:xfrm>
            <a:off x="3065729" y="4403123"/>
            <a:ext cx="1760209" cy="369332"/>
          </a:xfrm>
          <a:prstGeom prst="rect">
            <a:avLst/>
          </a:prstGeom>
          <a:noFill/>
        </p:spPr>
        <p:txBody>
          <a:bodyPr wrap="square">
            <a:spAutoFit/>
          </a:bodyPr>
          <a:lstStyle/>
          <a:p>
            <a:pPr marL="0" indent="0">
              <a:buNone/>
            </a:pPr>
            <a:r>
              <a:rPr lang="en-GB" dirty="0"/>
              <a:t>Deadline</a:t>
            </a:r>
          </a:p>
        </p:txBody>
      </p:sp>
      <p:sp>
        <p:nvSpPr>
          <p:cNvPr id="14" name="Content Placeholder 2">
            <a:extLst>
              <a:ext uri="{FF2B5EF4-FFF2-40B4-BE49-F238E27FC236}">
                <a16:creationId xmlns:a16="http://schemas.microsoft.com/office/drawing/2014/main" id="{3FEEDBE2-D3CD-84E8-A3E4-D826A4C841F9}"/>
              </a:ext>
            </a:extLst>
          </p:cNvPr>
          <p:cNvSpPr txBox="1">
            <a:spLocks/>
          </p:cNvSpPr>
          <p:nvPr/>
        </p:nvSpPr>
        <p:spPr>
          <a:xfrm>
            <a:off x="4793702" y="2973169"/>
            <a:ext cx="2007344" cy="728854"/>
          </a:xfrm>
          <a:prstGeom prst="rect">
            <a:avLst/>
          </a:prstGeom>
          <a:effectLst/>
        </p:spPr>
        <p:txBody>
          <a:bodyPr vert="horz" lIns="91440" tIns="45720" rIns="91440" bIns="45720" rtlCol="0" anchor="t" anchorCtr="0">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dirty="0">
                <a:solidFill>
                  <a:schemeClr val="bg1"/>
                </a:solidFill>
              </a:rPr>
              <a:t>Step 3: </a:t>
            </a:r>
          </a:p>
        </p:txBody>
      </p:sp>
      <p:sp>
        <p:nvSpPr>
          <p:cNvPr id="15" name="TextBox 14">
            <a:extLst>
              <a:ext uri="{FF2B5EF4-FFF2-40B4-BE49-F238E27FC236}">
                <a16:creationId xmlns:a16="http://schemas.microsoft.com/office/drawing/2014/main" id="{98C96498-430C-03D6-724B-A54371D4FD61}"/>
              </a:ext>
            </a:extLst>
          </p:cNvPr>
          <p:cNvSpPr txBox="1"/>
          <p:nvPr/>
        </p:nvSpPr>
        <p:spPr>
          <a:xfrm>
            <a:off x="7008965" y="3332692"/>
            <a:ext cx="1760209" cy="369332"/>
          </a:xfrm>
          <a:prstGeom prst="rect">
            <a:avLst/>
          </a:prstGeom>
          <a:noFill/>
        </p:spPr>
        <p:txBody>
          <a:bodyPr wrap="square">
            <a:spAutoFit/>
          </a:bodyPr>
          <a:lstStyle/>
          <a:p>
            <a:pPr marL="0" indent="0">
              <a:buNone/>
            </a:pPr>
            <a:r>
              <a:rPr lang="en-GB" dirty="0"/>
              <a:t>Deadline</a:t>
            </a:r>
          </a:p>
        </p:txBody>
      </p:sp>
      <p:sp>
        <p:nvSpPr>
          <p:cNvPr id="16" name="Content Placeholder 2">
            <a:extLst>
              <a:ext uri="{FF2B5EF4-FFF2-40B4-BE49-F238E27FC236}">
                <a16:creationId xmlns:a16="http://schemas.microsoft.com/office/drawing/2014/main" id="{61B25030-0A6D-7678-19FB-715BD6337C71}"/>
              </a:ext>
            </a:extLst>
          </p:cNvPr>
          <p:cNvSpPr txBox="1">
            <a:spLocks/>
          </p:cNvSpPr>
          <p:nvPr/>
        </p:nvSpPr>
        <p:spPr>
          <a:xfrm>
            <a:off x="6914230" y="2528006"/>
            <a:ext cx="2007344" cy="728854"/>
          </a:xfrm>
          <a:prstGeom prst="rect">
            <a:avLst/>
          </a:prstGeom>
          <a:effectLst/>
        </p:spPr>
        <p:txBody>
          <a:bodyPr vert="horz" lIns="91440" tIns="45720" rIns="91440" bIns="45720" rtlCol="0" anchor="t" anchorCtr="0">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dirty="0">
                <a:solidFill>
                  <a:schemeClr val="bg1"/>
                </a:solidFill>
              </a:rPr>
              <a:t>Step 4: </a:t>
            </a:r>
          </a:p>
        </p:txBody>
      </p:sp>
      <p:sp>
        <p:nvSpPr>
          <p:cNvPr id="17" name="TextBox 16">
            <a:extLst>
              <a:ext uri="{FF2B5EF4-FFF2-40B4-BE49-F238E27FC236}">
                <a16:creationId xmlns:a16="http://schemas.microsoft.com/office/drawing/2014/main" id="{95C6435B-5F4A-5B6A-8F31-C1480206B6A6}"/>
              </a:ext>
            </a:extLst>
          </p:cNvPr>
          <p:cNvSpPr txBox="1"/>
          <p:nvPr/>
        </p:nvSpPr>
        <p:spPr>
          <a:xfrm>
            <a:off x="5193237" y="4070298"/>
            <a:ext cx="1760209" cy="369332"/>
          </a:xfrm>
          <a:prstGeom prst="rect">
            <a:avLst/>
          </a:prstGeom>
          <a:noFill/>
        </p:spPr>
        <p:txBody>
          <a:bodyPr wrap="square">
            <a:spAutoFit/>
          </a:bodyPr>
          <a:lstStyle/>
          <a:p>
            <a:pPr marL="0" indent="0">
              <a:buNone/>
            </a:pPr>
            <a:r>
              <a:rPr lang="en-GB" dirty="0"/>
              <a:t>Deadline</a:t>
            </a:r>
          </a:p>
        </p:txBody>
      </p:sp>
      <p:pic>
        <p:nvPicPr>
          <p:cNvPr id="18" name="Picture 17" descr="A logo on a black background&#10;&#10;Description automatically generated">
            <a:extLst>
              <a:ext uri="{FF2B5EF4-FFF2-40B4-BE49-F238E27FC236}">
                <a16:creationId xmlns:a16="http://schemas.microsoft.com/office/drawing/2014/main" id="{A08EEC02-4015-B04B-6523-D29A13F79D64}"/>
              </a:ext>
            </a:extLst>
          </p:cNvPr>
          <p:cNvPicPr>
            <a:picLocks noChangeAspect="1"/>
          </p:cNvPicPr>
          <p:nvPr/>
        </p:nvPicPr>
        <p:blipFill>
          <a:blip r:embed="rId2"/>
          <a:stretch>
            <a:fillRect/>
          </a:stretch>
        </p:blipFill>
        <p:spPr>
          <a:xfrm>
            <a:off x="7661189" y="5809082"/>
            <a:ext cx="1482811" cy="1057414"/>
          </a:xfrm>
          <a:prstGeom prst="rect">
            <a:avLst/>
          </a:prstGeom>
        </p:spPr>
      </p:pic>
    </p:spTree>
    <p:extLst>
      <p:ext uri="{BB962C8B-B14F-4D97-AF65-F5344CB8AC3E}">
        <p14:creationId xmlns:p14="http://schemas.microsoft.com/office/powerpoint/2010/main" val="766383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8A8D8-740D-8B9B-20D1-7E8D73A8CF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15EDFD-42B1-AF72-5899-2785439C6F99}"/>
              </a:ext>
            </a:extLst>
          </p:cNvPr>
          <p:cNvSpPr>
            <a:spLocks noGrp="1"/>
          </p:cNvSpPr>
          <p:nvPr>
            <p:ph type="title"/>
          </p:nvPr>
        </p:nvSpPr>
        <p:spPr>
          <a:xfrm>
            <a:off x="338636" y="1734857"/>
            <a:ext cx="2824112" cy="3388287"/>
          </a:xfrm>
        </p:spPr>
        <p:txBody>
          <a:bodyPr vert="horz" lIns="91440" tIns="45720" rIns="91440" bIns="45720" rtlCol="0" anchor="ctr">
            <a:normAutofit/>
          </a:bodyPr>
          <a:lstStyle/>
          <a:p>
            <a:pPr defTabSz="914400"/>
            <a:r>
              <a:rPr lang="en-US" kern="1200" dirty="0">
                <a:latin typeface="+mj-lt"/>
                <a:ea typeface="+mj-ea"/>
                <a:cs typeface="+mj-cs"/>
              </a:rPr>
              <a:t>BUILD YOUR VISION BOARD</a:t>
            </a:r>
          </a:p>
        </p:txBody>
      </p:sp>
      <p:pic>
        <p:nvPicPr>
          <p:cNvPr id="4" name="Picture 3" descr="A logo on a black background&#10;&#10;Description automatically generated">
            <a:extLst>
              <a:ext uri="{FF2B5EF4-FFF2-40B4-BE49-F238E27FC236}">
                <a16:creationId xmlns:a16="http://schemas.microsoft.com/office/drawing/2014/main" id="{89F455FC-FD3B-4B84-26D1-8AA40518B90B}"/>
              </a:ext>
            </a:extLst>
          </p:cNvPr>
          <p:cNvPicPr>
            <a:picLocks noChangeAspect="1"/>
          </p:cNvPicPr>
          <p:nvPr/>
        </p:nvPicPr>
        <p:blipFill>
          <a:blip r:embed="rId2"/>
          <a:stretch>
            <a:fillRect/>
          </a:stretch>
        </p:blipFill>
        <p:spPr>
          <a:xfrm>
            <a:off x="7661189" y="5809082"/>
            <a:ext cx="1482811" cy="1057414"/>
          </a:xfrm>
          <a:prstGeom prst="rect">
            <a:avLst/>
          </a:prstGeom>
        </p:spPr>
      </p:pic>
    </p:spTree>
    <p:extLst>
      <p:ext uri="{BB962C8B-B14F-4D97-AF65-F5344CB8AC3E}">
        <p14:creationId xmlns:p14="http://schemas.microsoft.com/office/powerpoint/2010/main" val="4186484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52CBBF3-3B64-A98E-094C-7953E595DC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B0577F-BDCE-4522-5CA9-1445FAE47EBF}"/>
              </a:ext>
            </a:extLst>
          </p:cNvPr>
          <p:cNvSpPr>
            <a:spLocks noGrp="1"/>
          </p:cNvSpPr>
          <p:nvPr>
            <p:ph type="title"/>
          </p:nvPr>
        </p:nvSpPr>
        <p:spPr>
          <a:xfrm>
            <a:off x="338635" y="1734857"/>
            <a:ext cx="3232467" cy="3388287"/>
          </a:xfrm>
          <a:effectLst/>
        </p:spPr>
        <p:txBody>
          <a:bodyPr vert="horz" lIns="91440" tIns="45720" rIns="91440" bIns="45720" rtlCol="0" anchor="ctr">
            <a:normAutofit/>
          </a:bodyPr>
          <a:lstStyle/>
          <a:p>
            <a:pPr defTabSz="914400"/>
            <a:r>
              <a:rPr lang="en-US" kern="1200" dirty="0">
                <a:solidFill>
                  <a:schemeClr val="bg1"/>
                </a:solidFill>
                <a:latin typeface="+mj-lt"/>
                <a:ea typeface="+mj-ea"/>
                <a:cs typeface="+mj-cs"/>
              </a:rPr>
              <a:t>Objectives</a:t>
            </a:r>
          </a:p>
        </p:txBody>
      </p:sp>
      <p:sp>
        <p:nvSpPr>
          <p:cNvPr id="3" name="Content Placeholder 2">
            <a:extLst>
              <a:ext uri="{FF2B5EF4-FFF2-40B4-BE49-F238E27FC236}">
                <a16:creationId xmlns:a16="http://schemas.microsoft.com/office/drawing/2014/main" id="{05B351DA-6809-FCD3-5E0F-19048BFCAF37}"/>
              </a:ext>
            </a:extLst>
          </p:cNvPr>
          <p:cNvSpPr>
            <a:spLocks noGrp="1"/>
          </p:cNvSpPr>
          <p:nvPr>
            <p:ph idx="1"/>
          </p:nvPr>
        </p:nvSpPr>
        <p:spPr>
          <a:xfrm>
            <a:off x="4506049" y="284206"/>
            <a:ext cx="4299315" cy="6277232"/>
          </a:xfrm>
          <a:effectLst/>
        </p:spPr>
        <p:txBody>
          <a:bodyPr vert="horz" lIns="91440" tIns="45720" rIns="91440" bIns="45720" rtlCol="0">
            <a:normAutofit/>
          </a:bodyPr>
          <a:lstStyle/>
          <a:p>
            <a:pPr marL="0" indent="0">
              <a:buNone/>
            </a:pPr>
            <a:r>
              <a:rPr lang="en-GB" sz="1600" dirty="0">
                <a:solidFill>
                  <a:schemeClr val="bg1"/>
                </a:solidFill>
              </a:rPr>
              <a:t>A vision board helps visualize future goals and aspirations. This tool serves as a reminder of what you want to achieve and helps keep you motivated.</a:t>
            </a:r>
          </a:p>
        </p:txBody>
      </p:sp>
      <p:pic>
        <p:nvPicPr>
          <p:cNvPr id="17" name="Picture 16" descr="A logo on a black background&#10;&#10;Description automatically generated">
            <a:extLst>
              <a:ext uri="{FF2B5EF4-FFF2-40B4-BE49-F238E27FC236}">
                <a16:creationId xmlns:a16="http://schemas.microsoft.com/office/drawing/2014/main" id="{15733F44-A830-35D0-0551-4160E9E23238}"/>
              </a:ext>
            </a:extLst>
          </p:cNvPr>
          <p:cNvPicPr>
            <a:picLocks noChangeAspect="1"/>
          </p:cNvPicPr>
          <p:nvPr/>
        </p:nvPicPr>
        <p:blipFill>
          <a:blip r:embed="rId2"/>
          <a:stretch>
            <a:fillRect/>
          </a:stretch>
        </p:blipFill>
        <p:spPr>
          <a:xfrm>
            <a:off x="7661189" y="5809082"/>
            <a:ext cx="1482811" cy="1057414"/>
          </a:xfrm>
          <a:prstGeom prst="rect">
            <a:avLst/>
          </a:prstGeom>
        </p:spPr>
      </p:pic>
    </p:spTree>
    <p:extLst>
      <p:ext uri="{BB962C8B-B14F-4D97-AF65-F5344CB8AC3E}">
        <p14:creationId xmlns:p14="http://schemas.microsoft.com/office/powerpoint/2010/main" val="2635366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01A704A-998F-9661-20F8-BA82C0BDD2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CB27D1-7996-F00D-FDA2-049CA77390A0}"/>
              </a:ext>
            </a:extLst>
          </p:cNvPr>
          <p:cNvSpPr>
            <a:spLocks noGrp="1"/>
          </p:cNvSpPr>
          <p:nvPr>
            <p:ph type="title"/>
          </p:nvPr>
        </p:nvSpPr>
        <p:spPr>
          <a:xfrm>
            <a:off x="338635" y="1734857"/>
            <a:ext cx="3071829" cy="3388287"/>
          </a:xfrm>
          <a:effectLst/>
        </p:spPr>
        <p:txBody>
          <a:bodyPr vert="horz" lIns="91440" tIns="45720" rIns="91440" bIns="45720" rtlCol="0" anchor="ctr">
            <a:normAutofit/>
          </a:bodyPr>
          <a:lstStyle/>
          <a:p>
            <a:pPr defTabSz="914400"/>
            <a:r>
              <a:rPr lang="en-US" sz="3400" kern="1200" dirty="0">
                <a:solidFill>
                  <a:schemeClr val="bg1"/>
                </a:solidFill>
                <a:latin typeface="+mj-lt"/>
                <a:ea typeface="+mj-ea"/>
                <a:cs typeface="+mj-cs"/>
              </a:rPr>
              <a:t>Methodology</a:t>
            </a:r>
          </a:p>
        </p:txBody>
      </p:sp>
      <p:sp>
        <p:nvSpPr>
          <p:cNvPr id="3" name="Content Placeholder 2">
            <a:extLst>
              <a:ext uri="{FF2B5EF4-FFF2-40B4-BE49-F238E27FC236}">
                <a16:creationId xmlns:a16="http://schemas.microsoft.com/office/drawing/2014/main" id="{56395B61-C047-4634-1E9C-4BBF8ADF40A3}"/>
              </a:ext>
            </a:extLst>
          </p:cNvPr>
          <p:cNvSpPr>
            <a:spLocks noGrp="1"/>
          </p:cNvSpPr>
          <p:nvPr>
            <p:ph idx="1"/>
          </p:nvPr>
        </p:nvSpPr>
        <p:spPr>
          <a:xfrm>
            <a:off x="4506051" y="978993"/>
            <a:ext cx="4023913" cy="4900014"/>
          </a:xfrm>
          <a:effectLst/>
        </p:spPr>
        <p:txBody>
          <a:bodyPr vert="horz" lIns="91440" tIns="45720" rIns="91440" bIns="45720" rtlCol="0">
            <a:noAutofit/>
          </a:bodyPr>
          <a:lstStyle/>
          <a:p>
            <a:pPr marL="0" indent="0">
              <a:buNone/>
            </a:pPr>
            <a:r>
              <a:rPr lang="en-GB" sz="1600" dirty="0">
                <a:solidFill>
                  <a:schemeClr val="bg1"/>
                </a:solidFill>
              </a:rPr>
              <a:t>Using images, words, text and symbols, a vision board represents your goals and can be a powerful visual tool to stay focused on your dreams.</a:t>
            </a:r>
          </a:p>
        </p:txBody>
      </p:sp>
      <p:pic>
        <p:nvPicPr>
          <p:cNvPr id="4" name="Picture 3" descr="A logo on a black background&#10;&#10;Description automatically generated">
            <a:extLst>
              <a:ext uri="{FF2B5EF4-FFF2-40B4-BE49-F238E27FC236}">
                <a16:creationId xmlns:a16="http://schemas.microsoft.com/office/drawing/2014/main" id="{DA065BD1-1066-944A-4B62-D0DBC6F5DCC5}"/>
              </a:ext>
            </a:extLst>
          </p:cNvPr>
          <p:cNvPicPr>
            <a:picLocks noChangeAspect="1"/>
          </p:cNvPicPr>
          <p:nvPr/>
        </p:nvPicPr>
        <p:blipFill>
          <a:blip r:embed="rId2"/>
          <a:stretch>
            <a:fillRect/>
          </a:stretch>
        </p:blipFill>
        <p:spPr>
          <a:xfrm>
            <a:off x="7661189" y="5809082"/>
            <a:ext cx="1482811" cy="1057414"/>
          </a:xfrm>
          <a:prstGeom prst="rect">
            <a:avLst/>
          </a:prstGeom>
        </p:spPr>
      </p:pic>
    </p:spTree>
    <p:extLst>
      <p:ext uri="{BB962C8B-B14F-4D97-AF65-F5344CB8AC3E}">
        <p14:creationId xmlns:p14="http://schemas.microsoft.com/office/powerpoint/2010/main" val="1183564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4E88F06-3BCD-41B5-4CA3-0535587158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52862A-475A-087A-C6D9-3E8AEACCB3AD}"/>
              </a:ext>
            </a:extLst>
          </p:cNvPr>
          <p:cNvSpPr>
            <a:spLocks noGrp="1"/>
          </p:cNvSpPr>
          <p:nvPr>
            <p:ph type="title"/>
          </p:nvPr>
        </p:nvSpPr>
        <p:spPr>
          <a:xfrm>
            <a:off x="417442" y="337941"/>
            <a:ext cx="7886299" cy="1123432"/>
          </a:xfrm>
        </p:spPr>
        <p:txBody>
          <a:bodyPr anchor="t">
            <a:normAutofit/>
          </a:bodyPr>
          <a:lstStyle/>
          <a:p>
            <a:r>
              <a:rPr lang="pt-PT" dirty="0"/>
              <a:t>Step 1: </a:t>
            </a:r>
            <a:r>
              <a:rPr lang="pt-PT" dirty="0" err="1"/>
              <a:t>Inspiration</a:t>
            </a:r>
            <a:r>
              <a:rPr lang="pt-PT" dirty="0"/>
              <a:t> &amp; </a:t>
            </a:r>
            <a:r>
              <a:rPr lang="pt-PT" dirty="0" err="1"/>
              <a:t>creation</a:t>
            </a:r>
            <a:endParaRPr dirty="0"/>
          </a:p>
        </p:txBody>
      </p:sp>
      <p:pic>
        <p:nvPicPr>
          <p:cNvPr id="7" name="Picture 6" descr="A logo on a black background&#10;&#10;Description automatically generated">
            <a:extLst>
              <a:ext uri="{FF2B5EF4-FFF2-40B4-BE49-F238E27FC236}">
                <a16:creationId xmlns:a16="http://schemas.microsoft.com/office/drawing/2014/main" id="{299D15CB-AB77-ADA0-2D3E-00126724BF2B}"/>
              </a:ext>
            </a:extLst>
          </p:cNvPr>
          <p:cNvPicPr>
            <a:picLocks noChangeAspect="1"/>
          </p:cNvPicPr>
          <p:nvPr/>
        </p:nvPicPr>
        <p:blipFill>
          <a:blip r:embed="rId2"/>
          <a:stretch>
            <a:fillRect/>
          </a:stretch>
        </p:blipFill>
        <p:spPr>
          <a:xfrm>
            <a:off x="7661189" y="5809082"/>
            <a:ext cx="1482811" cy="1057414"/>
          </a:xfrm>
          <a:prstGeom prst="rect">
            <a:avLst/>
          </a:prstGeom>
        </p:spPr>
      </p:pic>
      <p:sp>
        <p:nvSpPr>
          <p:cNvPr id="8" name="TextBox 7">
            <a:extLst>
              <a:ext uri="{FF2B5EF4-FFF2-40B4-BE49-F238E27FC236}">
                <a16:creationId xmlns:a16="http://schemas.microsoft.com/office/drawing/2014/main" id="{D0D2488C-6696-72F1-91F5-E15B586A8212}"/>
              </a:ext>
            </a:extLst>
          </p:cNvPr>
          <p:cNvSpPr txBox="1"/>
          <p:nvPr/>
        </p:nvSpPr>
        <p:spPr>
          <a:xfrm>
            <a:off x="417442" y="2488018"/>
            <a:ext cx="8269358" cy="2954655"/>
          </a:xfrm>
          <a:prstGeom prst="rect">
            <a:avLst/>
          </a:prstGeom>
          <a:noFill/>
        </p:spPr>
        <p:txBody>
          <a:bodyPr wrap="square">
            <a:spAutoFit/>
          </a:bodyPr>
          <a:lstStyle/>
          <a:p>
            <a:r>
              <a:rPr lang="en-GB" b="1" dirty="0">
                <a:solidFill>
                  <a:schemeClr val="bg1"/>
                </a:solidFill>
              </a:rPr>
              <a:t>Collect Images &amp; Words</a:t>
            </a:r>
            <a:r>
              <a:rPr lang="en-GB" dirty="0">
                <a:solidFill>
                  <a:schemeClr val="bg1"/>
                </a:solidFill>
              </a:rPr>
              <a:t>:</a:t>
            </a:r>
          </a:p>
          <a:p>
            <a:endParaRPr lang="en-GB" dirty="0">
              <a:solidFill>
                <a:schemeClr val="bg1"/>
              </a:solidFill>
            </a:endParaRPr>
          </a:p>
          <a:p>
            <a:pPr marL="342900" indent="-342900">
              <a:spcBef>
                <a:spcPct val="20000"/>
              </a:spcBef>
              <a:spcAft>
                <a:spcPts val="600"/>
              </a:spcAft>
              <a:buClr>
                <a:schemeClr val="accent1"/>
              </a:buClr>
              <a:buFont typeface="Wingdings 2" charset="2"/>
              <a:buChar char=""/>
            </a:pPr>
            <a:r>
              <a:rPr lang="en-GB" sz="1600" dirty="0">
                <a:solidFill>
                  <a:schemeClr val="bg1"/>
                </a:solidFill>
              </a:rPr>
              <a:t> Search for images, words, and symbols that represent each of your goals.</a:t>
            </a:r>
          </a:p>
          <a:p>
            <a:pPr>
              <a:spcBef>
                <a:spcPct val="20000"/>
              </a:spcBef>
              <a:spcAft>
                <a:spcPts val="600"/>
              </a:spcAft>
              <a:buClr>
                <a:schemeClr val="accent1"/>
              </a:buClr>
            </a:pPr>
            <a:endParaRPr lang="en-GB" sz="1600" b="1" dirty="0">
              <a:solidFill>
                <a:schemeClr val="bg1"/>
              </a:solidFill>
            </a:endParaRPr>
          </a:p>
          <a:p>
            <a:r>
              <a:rPr lang="en-GB" b="1" dirty="0">
                <a:solidFill>
                  <a:schemeClr val="bg1"/>
                </a:solidFill>
              </a:rPr>
              <a:t>Create Your Vision Board:</a:t>
            </a:r>
          </a:p>
          <a:p>
            <a:pPr marL="342900" indent="-342900">
              <a:spcBef>
                <a:spcPct val="20000"/>
              </a:spcBef>
              <a:spcAft>
                <a:spcPts val="600"/>
              </a:spcAft>
              <a:buClr>
                <a:schemeClr val="accent1"/>
              </a:buClr>
              <a:buFont typeface="Wingdings 2" charset="2"/>
              <a:buChar char=""/>
            </a:pPr>
            <a:r>
              <a:rPr lang="en-GB" sz="1600" dirty="0">
                <a:solidFill>
                  <a:schemeClr val="bg1"/>
                </a:solidFill>
              </a:rPr>
              <a:t>Arrange the images and words on a board or poster (if printed).</a:t>
            </a:r>
          </a:p>
          <a:p>
            <a:pPr marL="342900" indent="-342900">
              <a:spcBef>
                <a:spcPct val="20000"/>
              </a:spcBef>
              <a:spcAft>
                <a:spcPts val="600"/>
              </a:spcAft>
              <a:buClr>
                <a:schemeClr val="accent1"/>
              </a:buClr>
              <a:buFont typeface="Wingdings 2" charset="2"/>
              <a:buChar char=""/>
            </a:pPr>
            <a:r>
              <a:rPr lang="en-GB" sz="1600" dirty="0">
                <a:solidFill>
                  <a:schemeClr val="bg1"/>
                </a:solidFill>
              </a:rPr>
              <a:t>Paste them in a way that inspires and excites you. You can alternatively, use one of the templates provided in next slides.</a:t>
            </a:r>
          </a:p>
          <a:p>
            <a:pPr marL="342900" indent="-342900">
              <a:spcBef>
                <a:spcPct val="20000"/>
              </a:spcBef>
              <a:spcAft>
                <a:spcPts val="600"/>
              </a:spcAft>
              <a:buClr>
                <a:schemeClr val="accent1"/>
              </a:buClr>
              <a:buFont typeface="Wingdings 2" charset="2"/>
              <a:buChar char=""/>
            </a:pPr>
            <a:endParaRPr lang="en-GB" sz="1600" dirty="0">
              <a:solidFill>
                <a:schemeClr val="bg1"/>
              </a:solidFill>
            </a:endParaRPr>
          </a:p>
        </p:txBody>
      </p:sp>
    </p:spTree>
    <p:extLst>
      <p:ext uri="{BB962C8B-B14F-4D97-AF65-F5344CB8AC3E}">
        <p14:creationId xmlns:p14="http://schemas.microsoft.com/office/powerpoint/2010/main" val="12431825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C9DCE27-9F2F-0E24-CCB5-B9C45893E9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1A7DFB-9623-A4E2-0C99-15FB341D62AC}"/>
              </a:ext>
            </a:extLst>
          </p:cNvPr>
          <p:cNvSpPr>
            <a:spLocks noGrp="1"/>
          </p:cNvSpPr>
          <p:nvPr>
            <p:ph type="title"/>
          </p:nvPr>
        </p:nvSpPr>
        <p:spPr>
          <a:xfrm>
            <a:off x="417442" y="337941"/>
            <a:ext cx="6205779" cy="1123432"/>
          </a:xfrm>
        </p:spPr>
        <p:txBody>
          <a:bodyPr anchor="t">
            <a:normAutofit/>
          </a:bodyPr>
          <a:lstStyle/>
          <a:p>
            <a:r>
              <a:rPr lang="pt-PT" dirty="0"/>
              <a:t>Step 1: </a:t>
            </a:r>
            <a:r>
              <a:rPr lang="pt-PT" dirty="0" err="1"/>
              <a:t>Inspiration</a:t>
            </a:r>
            <a:endParaRPr dirty="0"/>
          </a:p>
        </p:txBody>
      </p:sp>
      <p:pic>
        <p:nvPicPr>
          <p:cNvPr id="7" name="Picture 6" descr="A logo on a black background&#10;&#10;Description automatically generated">
            <a:extLst>
              <a:ext uri="{FF2B5EF4-FFF2-40B4-BE49-F238E27FC236}">
                <a16:creationId xmlns:a16="http://schemas.microsoft.com/office/drawing/2014/main" id="{49AB7287-64C3-18C7-F6B5-3C0A4E3D1525}"/>
              </a:ext>
            </a:extLst>
          </p:cNvPr>
          <p:cNvPicPr>
            <a:picLocks noChangeAspect="1"/>
          </p:cNvPicPr>
          <p:nvPr/>
        </p:nvPicPr>
        <p:blipFill>
          <a:blip r:embed="rId2"/>
          <a:stretch>
            <a:fillRect/>
          </a:stretch>
        </p:blipFill>
        <p:spPr>
          <a:xfrm>
            <a:off x="7661189" y="5809082"/>
            <a:ext cx="1482811" cy="1057414"/>
          </a:xfrm>
          <a:prstGeom prst="rect">
            <a:avLst/>
          </a:prstGeom>
        </p:spPr>
      </p:pic>
      <p:pic>
        <p:nvPicPr>
          <p:cNvPr id="10" name="Picture 9">
            <a:extLst>
              <a:ext uri="{FF2B5EF4-FFF2-40B4-BE49-F238E27FC236}">
                <a16:creationId xmlns:a16="http://schemas.microsoft.com/office/drawing/2014/main" id="{AE4D5856-A5A1-A0FF-B444-2DC2ECFCCE69}"/>
              </a:ext>
            </a:extLst>
          </p:cNvPr>
          <p:cNvPicPr>
            <a:picLocks noChangeAspect="1"/>
          </p:cNvPicPr>
          <p:nvPr/>
        </p:nvPicPr>
        <p:blipFill>
          <a:blip r:embed="rId3"/>
          <a:srcRect t="9071" b="680"/>
          <a:stretch/>
        </p:blipFill>
        <p:spPr>
          <a:xfrm>
            <a:off x="215855" y="1692876"/>
            <a:ext cx="8712289" cy="4917989"/>
          </a:xfrm>
          <a:prstGeom prst="rect">
            <a:avLst/>
          </a:prstGeom>
        </p:spPr>
      </p:pic>
      <p:sp>
        <p:nvSpPr>
          <p:cNvPr id="11" name="TextBox 10">
            <a:extLst>
              <a:ext uri="{FF2B5EF4-FFF2-40B4-BE49-F238E27FC236}">
                <a16:creationId xmlns:a16="http://schemas.microsoft.com/office/drawing/2014/main" id="{92A4B5C7-5E6A-B661-0087-3C817C746B68}"/>
              </a:ext>
            </a:extLst>
          </p:cNvPr>
          <p:cNvSpPr txBox="1"/>
          <p:nvPr/>
        </p:nvSpPr>
        <p:spPr>
          <a:xfrm>
            <a:off x="215855" y="1219857"/>
            <a:ext cx="3169896" cy="369332"/>
          </a:xfrm>
          <a:prstGeom prst="rect">
            <a:avLst/>
          </a:prstGeom>
          <a:solidFill>
            <a:schemeClr val="tx1"/>
          </a:solidFill>
        </p:spPr>
        <p:txBody>
          <a:bodyPr wrap="square" rtlCol="0">
            <a:spAutoFit/>
          </a:bodyPr>
          <a:lstStyle/>
          <a:p>
            <a:r>
              <a:rPr lang="en-US" b="1" dirty="0">
                <a:solidFill>
                  <a:srgbClr val="002060"/>
                </a:solidFill>
              </a:rPr>
              <a:t>GOAL / DREAM</a:t>
            </a:r>
            <a:r>
              <a:rPr lang="en-US" dirty="0">
                <a:solidFill>
                  <a:srgbClr val="002060"/>
                </a:solidFill>
              </a:rPr>
              <a:t>: </a:t>
            </a:r>
            <a:r>
              <a:rPr lang="en-US" i="1" dirty="0">
                <a:solidFill>
                  <a:srgbClr val="002060"/>
                </a:solidFill>
              </a:rPr>
              <a:t>Name</a:t>
            </a:r>
          </a:p>
        </p:txBody>
      </p:sp>
      <p:sp>
        <p:nvSpPr>
          <p:cNvPr id="12" name="TextBox 11">
            <a:extLst>
              <a:ext uri="{FF2B5EF4-FFF2-40B4-BE49-F238E27FC236}">
                <a16:creationId xmlns:a16="http://schemas.microsoft.com/office/drawing/2014/main" id="{39BE6D66-29AE-9D69-99B9-638A7BB5C623}"/>
              </a:ext>
            </a:extLst>
          </p:cNvPr>
          <p:cNvSpPr txBox="1"/>
          <p:nvPr/>
        </p:nvSpPr>
        <p:spPr>
          <a:xfrm>
            <a:off x="3453325" y="1219857"/>
            <a:ext cx="3169896" cy="369332"/>
          </a:xfrm>
          <a:prstGeom prst="rect">
            <a:avLst/>
          </a:prstGeom>
          <a:solidFill>
            <a:schemeClr val="tx1"/>
          </a:solidFill>
        </p:spPr>
        <p:txBody>
          <a:bodyPr wrap="square" rtlCol="0">
            <a:spAutoFit/>
          </a:bodyPr>
          <a:lstStyle/>
          <a:p>
            <a:r>
              <a:rPr lang="en-US" b="1" dirty="0">
                <a:solidFill>
                  <a:srgbClr val="002060"/>
                </a:solidFill>
              </a:rPr>
              <a:t>DEADLINE: </a:t>
            </a:r>
            <a:r>
              <a:rPr lang="en-US" i="1" dirty="0">
                <a:solidFill>
                  <a:srgbClr val="002060"/>
                </a:solidFill>
              </a:rPr>
              <a:t>Date or period</a:t>
            </a:r>
          </a:p>
        </p:txBody>
      </p:sp>
      <p:sp>
        <p:nvSpPr>
          <p:cNvPr id="13" name="TextBox 12">
            <a:extLst>
              <a:ext uri="{FF2B5EF4-FFF2-40B4-BE49-F238E27FC236}">
                <a16:creationId xmlns:a16="http://schemas.microsoft.com/office/drawing/2014/main" id="{B60EDAA8-981E-1DA3-68A6-4B6D5B580CD9}"/>
              </a:ext>
            </a:extLst>
          </p:cNvPr>
          <p:cNvSpPr txBox="1"/>
          <p:nvPr/>
        </p:nvSpPr>
        <p:spPr>
          <a:xfrm>
            <a:off x="2038864" y="2343289"/>
            <a:ext cx="1260389" cy="369332"/>
          </a:xfrm>
          <a:prstGeom prst="rect">
            <a:avLst/>
          </a:prstGeom>
          <a:noFill/>
        </p:spPr>
        <p:txBody>
          <a:bodyPr wrap="square" rtlCol="0">
            <a:spAutoFit/>
          </a:bodyPr>
          <a:lstStyle/>
          <a:p>
            <a:pPr algn="ctr"/>
            <a:r>
              <a:rPr lang="en-US" i="1" dirty="0">
                <a:solidFill>
                  <a:srgbClr val="002060"/>
                </a:solidFill>
              </a:rPr>
              <a:t>Images</a:t>
            </a:r>
          </a:p>
        </p:txBody>
      </p:sp>
      <p:sp>
        <p:nvSpPr>
          <p:cNvPr id="14" name="TextBox 13">
            <a:extLst>
              <a:ext uri="{FF2B5EF4-FFF2-40B4-BE49-F238E27FC236}">
                <a16:creationId xmlns:a16="http://schemas.microsoft.com/office/drawing/2014/main" id="{1046C2AA-89BF-85F4-C560-66ECD2CABB16}"/>
              </a:ext>
            </a:extLst>
          </p:cNvPr>
          <p:cNvSpPr txBox="1"/>
          <p:nvPr/>
        </p:nvSpPr>
        <p:spPr>
          <a:xfrm>
            <a:off x="497165" y="2343289"/>
            <a:ext cx="1260389" cy="369332"/>
          </a:xfrm>
          <a:prstGeom prst="rect">
            <a:avLst/>
          </a:prstGeom>
          <a:noFill/>
        </p:spPr>
        <p:txBody>
          <a:bodyPr wrap="square" rtlCol="0">
            <a:spAutoFit/>
          </a:bodyPr>
          <a:lstStyle/>
          <a:p>
            <a:pPr algn="ctr"/>
            <a:r>
              <a:rPr lang="en-US" i="1" dirty="0">
                <a:solidFill>
                  <a:schemeClr val="tx1">
                    <a:lumMod val="95000"/>
                  </a:schemeClr>
                </a:solidFill>
              </a:rPr>
              <a:t>Words</a:t>
            </a:r>
          </a:p>
        </p:txBody>
      </p:sp>
    </p:spTree>
    <p:extLst>
      <p:ext uri="{BB962C8B-B14F-4D97-AF65-F5344CB8AC3E}">
        <p14:creationId xmlns:p14="http://schemas.microsoft.com/office/powerpoint/2010/main" val="3322132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93D5ABE9-9224-E839-BE45-991A11D408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399ACE-0EBC-A339-2DB1-BDECD68DB9F9}"/>
              </a:ext>
            </a:extLst>
          </p:cNvPr>
          <p:cNvSpPr>
            <a:spLocks noGrp="1"/>
          </p:cNvSpPr>
          <p:nvPr>
            <p:ph type="title"/>
          </p:nvPr>
        </p:nvSpPr>
        <p:spPr>
          <a:xfrm>
            <a:off x="338636" y="1734857"/>
            <a:ext cx="2824112" cy="3388287"/>
          </a:xfrm>
        </p:spPr>
        <p:txBody>
          <a:bodyPr vert="horz" lIns="91440" tIns="45720" rIns="91440" bIns="45720" rtlCol="0" anchor="ctr">
            <a:normAutofit/>
          </a:bodyPr>
          <a:lstStyle/>
          <a:p>
            <a:pPr defTabSz="914400"/>
            <a:r>
              <a:rPr lang="en-US" kern="1200" dirty="0">
                <a:latin typeface="+mj-lt"/>
                <a:ea typeface="+mj-ea"/>
                <a:cs typeface="+mj-cs"/>
              </a:rPr>
              <a:t>HABIT TRACKER</a:t>
            </a:r>
          </a:p>
        </p:txBody>
      </p:sp>
      <p:pic>
        <p:nvPicPr>
          <p:cNvPr id="4" name="Picture 3" descr="A logo on a black background&#10;&#10;Description automatically generated">
            <a:extLst>
              <a:ext uri="{FF2B5EF4-FFF2-40B4-BE49-F238E27FC236}">
                <a16:creationId xmlns:a16="http://schemas.microsoft.com/office/drawing/2014/main" id="{695CF2AD-95C3-AF4F-CF62-562A97117A19}"/>
              </a:ext>
            </a:extLst>
          </p:cNvPr>
          <p:cNvPicPr>
            <a:picLocks noChangeAspect="1"/>
          </p:cNvPicPr>
          <p:nvPr/>
        </p:nvPicPr>
        <p:blipFill>
          <a:blip r:embed="rId2"/>
          <a:stretch>
            <a:fillRect/>
          </a:stretch>
        </p:blipFill>
        <p:spPr>
          <a:xfrm>
            <a:off x="7661189" y="5809082"/>
            <a:ext cx="1482811" cy="1057414"/>
          </a:xfrm>
          <a:prstGeom prst="rect">
            <a:avLst/>
          </a:prstGeom>
        </p:spPr>
      </p:pic>
    </p:spTree>
    <p:extLst>
      <p:ext uri="{BB962C8B-B14F-4D97-AF65-F5344CB8AC3E}">
        <p14:creationId xmlns:p14="http://schemas.microsoft.com/office/powerpoint/2010/main" val="607541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Habit Tracker</a:t>
            </a:r>
          </a:p>
        </p:txBody>
      </p:sp>
      <p:sp>
        <p:nvSpPr>
          <p:cNvPr id="3" name="Content Placeholder 2"/>
          <p:cNvSpPr>
            <a:spLocks noGrp="1"/>
          </p:cNvSpPr>
          <p:nvPr>
            <p:ph idx="1"/>
          </p:nvPr>
        </p:nvSpPr>
        <p:spPr>
          <a:effectLst/>
        </p:spPr>
        <p:txBody>
          <a:bodyPr/>
          <a:lstStyle/>
          <a:p>
            <a:r>
              <a:rPr dirty="0">
                <a:solidFill>
                  <a:schemeClr val="bg1"/>
                </a:solidFill>
              </a:rPr>
              <a:t>Instructions: Use this tracker to monitor your daily habits. Choose one habit you want to focus on for the next 30 days, and track your consistency.</a:t>
            </a:r>
          </a:p>
        </p:txBody>
      </p:sp>
      <p:pic>
        <p:nvPicPr>
          <p:cNvPr id="4" name="Picture 3" descr="A logo on a black background&#10;&#10;Description automatically generated">
            <a:extLst>
              <a:ext uri="{FF2B5EF4-FFF2-40B4-BE49-F238E27FC236}">
                <a16:creationId xmlns:a16="http://schemas.microsoft.com/office/drawing/2014/main" id="{8DFED234-98D2-2AAD-0AE6-AF59FCE70342}"/>
              </a:ext>
            </a:extLst>
          </p:cNvPr>
          <p:cNvPicPr>
            <a:picLocks noChangeAspect="1"/>
          </p:cNvPicPr>
          <p:nvPr/>
        </p:nvPicPr>
        <p:blipFill>
          <a:blip r:embed="rId2"/>
          <a:stretch>
            <a:fillRect/>
          </a:stretch>
        </p:blipFill>
        <p:spPr>
          <a:xfrm>
            <a:off x="7661189" y="5809082"/>
            <a:ext cx="1482811" cy="105741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Habit Tracker Table</a:t>
            </a:r>
            <a:r>
              <a:rPr lang="pt-PT" dirty="0"/>
              <a:t> – WEEK 1</a:t>
            </a:r>
            <a:endParaRPr dirty="0"/>
          </a:p>
        </p:txBody>
      </p:sp>
      <p:sp>
        <p:nvSpPr>
          <p:cNvPr id="3" name="Content Placeholder 2"/>
          <p:cNvSpPr>
            <a:spLocks noGrp="1"/>
          </p:cNvSpPr>
          <p:nvPr>
            <p:ph idx="1"/>
          </p:nvPr>
        </p:nvSpPr>
        <p:spPr>
          <a:xfrm>
            <a:off x="809997" y="2109012"/>
            <a:ext cx="3762003" cy="1171704"/>
          </a:xfrm>
        </p:spPr>
        <p:txBody>
          <a:bodyPr>
            <a:normAutofit/>
          </a:bodyPr>
          <a:lstStyle/>
          <a:p>
            <a:r>
              <a:rPr sz="1400" dirty="0"/>
              <a:t>Day 1: </a:t>
            </a:r>
          </a:p>
          <a:p>
            <a:r>
              <a:rPr sz="1400" dirty="0"/>
              <a:t>Habit Completed (Yes/No): </a:t>
            </a:r>
          </a:p>
          <a:p>
            <a:r>
              <a:rPr lang="pt-PT" sz="1400" dirty="0"/>
              <a:t>NOTES:</a:t>
            </a:r>
            <a:endParaRPr sz="1400" dirty="0"/>
          </a:p>
        </p:txBody>
      </p:sp>
      <p:sp>
        <p:nvSpPr>
          <p:cNvPr id="4" name="Content Placeholder 2">
            <a:extLst>
              <a:ext uri="{FF2B5EF4-FFF2-40B4-BE49-F238E27FC236}">
                <a16:creationId xmlns:a16="http://schemas.microsoft.com/office/drawing/2014/main" id="{CD0702A2-8423-888A-FA9D-C68F2A317255}"/>
              </a:ext>
            </a:extLst>
          </p:cNvPr>
          <p:cNvSpPr txBox="1">
            <a:spLocks/>
          </p:cNvSpPr>
          <p:nvPr/>
        </p:nvSpPr>
        <p:spPr>
          <a:xfrm>
            <a:off x="809997" y="3280716"/>
            <a:ext cx="3762003" cy="1171704"/>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sz="1400" dirty="0"/>
              <a:t>Day 2: </a:t>
            </a:r>
          </a:p>
          <a:p>
            <a:r>
              <a:rPr lang="en-GB" sz="1400" dirty="0"/>
              <a:t>Habit Completed (Yes/No): </a:t>
            </a:r>
          </a:p>
          <a:p>
            <a:r>
              <a:rPr lang="en-GB" sz="1400" dirty="0"/>
              <a:t>NOTES:</a:t>
            </a:r>
          </a:p>
        </p:txBody>
      </p:sp>
      <p:sp>
        <p:nvSpPr>
          <p:cNvPr id="5" name="Content Placeholder 2">
            <a:extLst>
              <a:ext uri="{FF2B5EF4-FFF2-40B4-BE49-F238E27FC236}">
                <a16:creationId xmlns:a16="http://schemas.microsoft.com/office/drawing/2014/main" id="{9C643F3E-337E-17D6-5E89-59C0491DB5C2}"/>
              </a:ext>
            </a:extLst>
          </p:cNvPr>
          <p:cNvSpPr txBox="1">
            <a:spLocks/>
          </p:cNvSpPr>
          <p:nvPr/>
        </p:nvSpPr>
        <p:spPr>
          <a:xfrm>
            <a:off x="809997" y="4452420"/>
            <a:ext cx="3762003" cy="1171704"/>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sz="1400" dirty="0"/>
              <a:t>Day 3: </a:t>
            </a:r>
          </a:p>
          <a:p>
            <a:r>
              <a:rPr lang="en-GB" sz="1400" dirty="0"/>
              <a:t>Habit Completed (Yes/No): </a:t>
            </a:r>
          </a:p>
          <a:p>
            <a:r>
              <a:rPr lang="en-GB" sz="1400" dirty="0"/>
              <a:t>NOTES:</a:t>
            </a:r>
          </a:p>
        </p:txBody>
      </p:sp>
      <p:sp>
        <p:nvSpPr>
          <p:cNvPr id="7" name="Content Placeholder 2">
            <a:extLst>
              <a:ext uri="{FF2B5EF4-FFF2-40B4-BE49-F238E27FC236}">
                <a16:creationId xmlns:a16="http://schemas.microsoft.com/office/drawing/2014/main" id="{53421A5C-62FB-CDE7-3E84-F36ADE560DC9}"/>
              </a:ext>
            </a:extLst>
          </p:cNvPr>
          <p:cNvSpPr txBox="1">
            <a:spLocks/>
          </p:cNvSpPr>
          <p:nvPr/>
        </p:nvSpPr>
        <p:spPr>
          <a:xfrm>
            <a:off x="809996" y="5624124"/>
            <a:ext cx="3762003" cy="1171704"/>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sz="1400" dirty="0"/>
              <a:t>Day 4: </a:t>
            </a:r>
          </a:p>
          <a:p>
            <a:r>
              <a:rPr lang="en-GB" sz="1400" dirty="0"/>
              <a:t>Habit Completed (Yes/No): </a:t>
            </a:r>
          </a:p>
          <a:p>
            <a:r>
              <a:rPr lang="en-GB" sz="1400" dirty="0"/>
              <a:t>NOTES:</a:t>
            </a:r>
          </a:p>
        </p:txBody>
      </p:sp>
      <p:sp>
        <p:nvSpPr>
          <p:cNvPr id="8" name="Content Placeholder 2">
            <a:extLst>
              <a:ext uri="{FF2B5EF4-FFF2-40B4-BE49-F238E27FC236}">
                <a16:creationId xmlns:a16="http://schemas.microsoft.com/office/drawing/2014/main" id="{07A93FEE-A9A0-F251-6036-2414DEC6CD17}"/>
              </a:ext>
            </a:extLst>
          </p:cNvPr>
          <p:cNvSpPr txBox="1">
            <a:spLocks/>
          </p:cNvSpPr>
          <p:nvPr/>
        </p:nvSpPr>
        <p:spPr>
          <a:xfrm>
            <a:off x="4965986" y="2109012"/>
            <a:ext cx="3762003" cy="1171704"/>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sz="1400" dirty="0"/>
              <a:t>Day 5: </a:t>
            </a:r>
          </a:p>
          <a:p>
            <a:r>
              <a:rPr lang="en-GB" sz="1400" dirty="0"/>
              <a:t>Habit Completed (Yes/No): </a:t>
            </a:r>
          </a:p>
          <a:p>
            <a:r>
              <a:rPr lang="en-GB" sz="1400" dirty="0"/>
              <a:t>NOTES:</a:t>
            </a:r>
          </a:p>
        </p:txBody>
      </p:sp>
      <p:sp>
        <p:nvSpPr>
          <p:cNvPr id="9" name="Content Placeholder 2">
            <a:extLst>
              <a:ext uri="{FF2B5EF4-FFF2-40B4-BE49-F238E27FC236}">
                <a16:creationId xmlns:a16="http://schemas.microsoft.com/office/drawing/2014/main" id="{33A2ADE7-0132-A124-ECBD-2FF33437C9B5}"/>
              </a:ext>
            </a:extLst>
          </p:cNvPr>
          <p:cNvSpPr txBox="1">
            <a:spLocks/>
          </p:cNvSpPr>
          <p:nvPr/>
        </p:nvSpPr>
        <p:spPr>
          <a:xfrm>
            <a:off x="4965986" y="3280716"/>
            <a:ext cx="3762003" cy="1171704"/>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sz="1400" dirty="0"/>
              <a:t>Day 6: </a:t>
            </a:r>
          </a:p>
          <a:p>
            <a:r>
              <a:rPr lang="en-GB" sz="1400" dirty="0"/>
              <a:t>Habit Completed (Yes/No): </a:t>
            </a:r>
          </a:p>
          <a:p>
            <a:r>
              <a:rPr lang="en-GB" sz="1400" dirty="0"/>
              <a:t>NOTES:</a:t>
            </a:r>
          </a:p>
        </p:txBody>
      </p:sp>
      <p:sp>
        <p:nvSpPr>
          <p:cNvPr id="10" name="Content Placeholder 2">
            <a:extLst>
              <a:ext uri="{FF2B5EF4-FFF2-40B4-BE49-F238E27FC236}">
                <a16:creationId xmlns:a16="http://schemas.microsoft.com/office/drawing/2014/main" id="{048D452C-9BB0-171E-FDF4-CC29FDFD9BF2}"/>
              </a:ext>
            </a:extLst>
          </p:cNvPr>
          <p:cNvSpPr txBox="1">
            <a:spLocks/>
          </p:cNvSpPr>
          <p:nvPr/>
        </p:nvSpPr>
        <p:spPr>
          <a:xfrm>
            <a:off x="4965986" y="4452420"/>
            <a:ext cx="3762003" cy="1171704"/>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sz="1400" dirty="0"/>
              <a:t>Day 7: </a:t>
            </a:r>
          </a:p>
          <a:p>
            <a:r>
              <a:rPr lang="en-GB" sz="1400" dirty="0"/>
              <a:t>Habit Completed (Yes/No): </a:t>
            </a:r>
          </a:p>
          <a:p>
            <a:r>
              <a:rPr lang="en-GB" sz="1400" dirty="0"/>
              <a:t>NOTES:</a:t>
            </a:r>
          </a:p>
        </p:txBody>
      </p:sp>
      <p:pic>
        <p:nvPicPr>
          <p:cNvPr id="11" name="Picture 10" descr="A logo on a black background&#10;&#10;Description automatically generated">
            <a:extLst>
              <a:ext uri="{FF2B5EF4-FFF2-40B4-BE49-F238E27FC236}">
                <a16:creationId xmlns:a16="http://schemas.microsoft.com/office/drawing/2014/main" id="{8672C19F-A176-8F30-960E-4B601F02442E}"/>
              </a:ext>
            </a:extLst>
          </p:cNvPr>
          <p:cNvPicPr>
            <a:picLocks noChangeAspect="1"/>
          </p:cNvPicPr>
          <p:nvPr/>
        </p:nvPicPr>
        <p:blipFill>
          <a:blip r:embed="rId2"/>
          <a:stretch>
            <a:fillRect/>
          </a:stretch>
        </p:blipFill>
        <p:spPr>
          <a:xfrm>
            <a:off x="7661189" y="5809082"/>
            <a:ext cx="1482811" cy="1057414"/>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1A594-2058-96C7-60F2-371DFE89C7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D9BBC4-D46A-0562-F811-B006B0CA39DB}"/>
              </a:ext>
            </a:extLst>
          </p:cNvPr>
          <p:cNvSpPr>
            <a:spLocks noGrp="1"/>
          </p:cNvSpPr>
          <p:nvPr>
            <p:ph type="title"/>
          </p:nvPr>
        </p:nvSpPr>
        <p:spPr/>
        <p:txBody>
          <a:bodyPr/>
          <a:lstStyle/>
          <a:p>
            <a:r>
              <a:rPr dirty="0"/>
              <a:t>Habit Tracker Table</a:t>
            </a:r>
            <a:r>
              <a:rPr lang="pt-PT" dirty="0"/>
              <a:t> – WEEK 2</a:t>
            </a:r>
            <a:endParaRPr dirty="0"/>
          </a:p>
        </p:txBody>
      </p:sp>
      <p:sp>
        <p:nvSpPr>
          <p:cNvPr id="3" name="Content Placeholder 2">
            <a:extLst>
              <a:ext uri="{FF2B5EF4-FFF2-40B4-BE49-F238E27FC236}">
                <a16:creationId xmlns:a16="http://schemas.microsoft.com/office/drawing/2014/main" id="{D9B2EFAB-A372-C951-3170-66936C6B4D53}"/>
              </a:ext>
            </a:extLst>
          </p:cNvPr>
          <p:cNvSpPr>
            <a:spLocks noGrp="1"/>
          </p:cNvSpPr>
          <p:nvPr>
            <p:ph idx="1"/>
          </p:nvPr>
        </p:nvSpPr>
        <p:spPr>
          <a:xfrm>
            <a:off x="809997" y="2109012"/>
            <a:ext cx="3762003" cy="1171704"/>
          </a:xfrm>
        </p:spPr>
        <p:txBody>
          <a:bodyPr>
            <a:normAutofit/>
          </a:bodyPr>
          <a:lstStyle/>
          <a:p>
            <a:r>
              <a:rPr sz="1400" dirty="0"/>
              <a:t>Day 1: </a:t>
            </a:r>
          </a:p>
          <a:p>
            <a:r>
              <a:rPr sz="1400" dirty="0"/>
              <a:t>Habit Completed (Yes/No): </a:t>
            </a:r>
          </a:p>
          <a:p>
            <a:r>
              <a:rPr lang="pt-PT" sz="1400" dirty="0"/>
              <a:t>NOTES:</a:t>
            </a:r>
            <a:endParaRPr sz="1400" dirty="0"/>
          </a:p>
        </p:txBody>
      </p:sp>
      <p:sp>
        <p:nvSpPr>
          <p:cNvPr id="4" name="Content Placeholder 2">
            <a:extLst>
              <a:ext uri="{FF2B5EF4-FFF2-40B4-BE49-F238E27FC236}">
                <a16:creationId xmlns:a16="http://schemas.microsoft.com/office/drawing/2014/main" id="{6D00F496-48A6-3932-D558-071403FF0441}"/>
              </a:ext>
            </a:extLst>
          </p:cNvPr>
          <p:cNvSpPr txBox="1">
            <a:spLocks/>
          </p:cNvSpPr>
          <p:nvPr/>
        </p:nvSpPr>
        <p:spPr>
          <a:xfrm>
            <a:off x="809997" y="3280716"/>
            <a:ext cx="3762003" cy="1171704"/>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sz="1400" dirty="0"/>
              <a:t>Day 2: </a:t>
            </a:r>
          </a:p>
          <a:p>
            <a:r>
              <a:rPr lang="en-GB" sz="1400" dirty="0"/>
              <a:t>Habit Completed (Yes/No): </a:t>
            </a:r>
          </a:p>
          <a:p>
            <a:r>
              <a:rPr lang="en-GB" sz="1400" dirty="0"/>
              <a:t>NOTES:</a:t>
            </a:r>
          </a:p>
        </p:txBody>
      </p:sp>
      <p:sp>
        <p:nvSpPr>
          <p:cNvPr id="5" name="Content Placeholder 2">
            <a:extLst>
              <a:ext uri="{FF2B5EF4-FFF2-40B4-BE49-F238E27FC236}">
                <a16:creationId xmlns:a16="http://schemas.microsoft.com/office/drawing/2014/main" id="{D1575026-AB9D-AF2B-9559-053CA869FA0C}"/>
              </a:ext>
            </a:extLst>
          </p:cNvPr>
          <p:cNvSpPr txBox="1">
            <a:spLocks/>
          </p:cNvSpPr>
          <p:nvPr/>
        </p:nvSpPr>
        <p:spPr>
          <a:xfrm>
            <a:off x="809997" y="4452420"/>
            <a:ext cx="3762003" cy="1171704"/>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sz="1400" dirty="0"/>
              <a:t>Day 3: </a:t>
            </a:r>
          </a:p>
          <a:p>
            <a:r>
              <a:rPr lang="en-GB" sz="1400" dirty="0"/>
              <a:t>Habit Completed (Yes/No): </a:t>
            </a:r>
          </a:p>
          <a:p>
            <a:r>
              <a:rPr lang="en-GB" sz="1400" dirty="0"/>
              <a:t>NOTES:</a:t>
            </a:r>
          </a:p>
        </p:txBody>
      </p:sp>
      <p:sp>
        <p:nvSpPr>
          <p:cNvPr id="7" name="Content Placeholder 2">
            <a:extLst>
              <a:ext uri="{FF2B5EF4-FFF2-40B4-BE49-F238E27FC236}">
                <a16:creationId xmlns:a16="http://schemas.microsoft.com/office/drawing/2014/main" id="{AEC6668F-94BF-A806-80EE-5F5D1883AAFC}"/>
              </a:ext>
            </a:extLst>
          </p:cNvPr>
          <p:cNvSpPr txBox="1">
            <a:spLocks/>
          </p:cNvSpPr>
          <p:nvPr/>
        </p:nvSpPr>
        <p:spPr>
          <a:xfrm>
            <a:off x="809996" y="5624124"/>
            <a:ext cx="3762003" cy="1171704"/>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sz="1400" dirty="0"/>
              <a:t>Day 4: </a:t>
            </a:r>
          </a:p>
          <a:p>
            <a:r>
              <a:rPr lang="en-GB" sz="1400" dirty="0"/>
              <a:t>Habit Completed (Yes/No): </a:t>
            </a:r>
          </a:p>
          <a:p>
            <a:r>
              <a:rPr lang="en-GB" sz="1400" dirty="0"/>
              <a:t>NOTES:</a:t>
            </a:r>
          </a:p>
        </p:txBody>
      </p:sp>
      <p:sp>
        <p:nvSpPr>
          <p:cNvPr id="8" name="Content Placeholder 2">
            <a:extLst>
              <a:ext uri="{FF2B5EF4-FFF2-40B4-BE49-F238E27FC236}">
                <a16:creationId xmlns:a16="http://schemas.microsoft.com/office/drawing/2014/main" id="{A8FAF7AA-D402-47D0-DD0A-38115A10D442}"/>
              </a:ext>
            </a:extLst>
          </p:cNvPr>
          <p:cNvSpPr txBox="1">
            <a:spLocks/>
          </p:cNvSpPr>
          <p:nvPr/>
        </p:nvSpPr>
        <p:spPr>
          <a:xfrm>
            <a:off x="4965986" y="2109012"/>
            <a:ext cx="3762003" cy="1171704"/>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sz="1400" dirty="0"/>
              <a:t>Day 5: </a:t>
            </a:r>
          </a:p>
          <a:p>
            <a:r>
              <a:rPr lang="en-GB" sz="1400" dirty="0"/>
              <a:t>Habit Completed (Yes/No): </a:t>
            </a:r>
          </a:p>
          <a:p>
            <a:r>
              <a:rPr lang="en-GB" sz="1400" dirty="0"/>
              <a:t>NOTES:</a:t>
            </a:r>
          </a:p>
        </p:txBody>
      </p:sp>
      <p:sp>
        <p:nvSpPr>
          <p:cNvPr id="9" name="Content Placeholder 2">
            <a:extLst>
              <a:ext uri="{FF2B5EF4-FFF2-40B4-BE49-F238E27FC236}">
                <a16:creationId xmlns:a16="http://schemas.microsoft.com/office/drawing/2014/main" id="{067AEC15-5623-8929-BD28-A2C5BC003FBB}"/>
              </a:ext>
            </a:extLst>
          </p:cNvPr>
          <p:cNvSpPr txBox="1">
            <a:spLocks/>
          </p:cNvSpPr>
          <p:nvPr/>
        </p:nvSpPr>
        <p:spPr>
          <a:xfrm>
            <a:off x="4965986" y="3280716"/>
            <a:ext cx="3762003" cy="1171704"/>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sz="1400" dirty="0"/>
              <a:t>Day 6: </a:t>
            </a:r>
          </a:p>
          <a:p>
            <a:r>
              <a:rPr lang="en-GB" sz="1400" dirty="0"/>
              <a:t>Habit Completed (Yes/No): </a:t>
            </a:r>
          </a:p>
          <a:p>
            <a:r>
              <a:rPr lang="en-GB" sz="1400" dirty="0"/>
              <a:t>NOTES:</a:t>
            </a:r>
          </a:p>
        </p:txBody>
      </p:sp>
      <p:sp>
        <p:nvSpPr>
          <p:cNvPr id="10" name="Content Placeholder 2">
            <a:extLst>
              <a:ext uri="{FF2B5EF4-FFF2-40B4-BE49-F238E27FC236}">
                <a16:creationId xmlns:a16="http://schemas.microsoft.com/office/drawing/2014/main" id="{B8823A15-2F8C-50B3-C3B6-0F87C3206243}"/>
              </a:ext>
            </a:extLst>
          </p:cNvPr>
          <p:cNvSpPr txBox="1">
            <a:spLocks/>
          </p:cNvSpPr>
          <p:nvPr/>
        </p:nvSpPr>
        <p:spPr>
          <a:xfrm>
            <a:off x="4965986" y="4452420"/>
            <a:ext cx="3762003" cy="1171704"/>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sz="1400" dirty="0"/>
              <a:t>Day 7: </a:t>
            </a:r>
          </a:p>
          <a:p>
            <a:r>
              <a:rPr lang="en-GB" sz="1400" dirty="0"/>
              <a:t>Habit Completed (Yes/No): </a:t>
            </a:r>
          </a:p>
          <a:p>
            <a:r>
              <a:rPr lang="en-GB" sz="1400" dirty="0"/>
              <a:t>NOTES:</a:t>
            </a:r>
          </a:p>
        </p:txBody>
      </p:sp>
      <p:pic>
        <p:nvPicPr>
          <p:cNvPr id="6" name="Picture 5" descr="A logo on a black background&#10;&#10;Description automatically generated">
            <a:extLst>
              <a:ext uri="{FF2B5EF4-FFF2-40B4-BE49-F238E27FC236}">
                <a16:creationId xmlns:a16="http://schemas.microsoft.com/office/drawing/2014/main" id="{D04F3B86-2723-1986-361C-F8E994D59029}"/>
              </a:ext>
            </a:extLst>
          </p:cNvPr>
          <p:cNvPicPr>
            <a:picLocks noChangeAspect="1"/>
          </p:cNvPicPr>
          <p:nvPr/>
        </p:nvPicPr>
        <p:blipFill>
          <a:blip r:embed="rId2"/>
          <a:stretch>
            <a:fillRect/>
          </a:stretch>
        </p:blipFill>
        <p:spPr>
          <a:xfrm>
            <a:off x="7661189" y="5809082"/>
            <a:ext cx="1482811" cy="1057414"/>
          </a:xfrm>
          <a:prstGeom prst="rect">
            <a:avLst/>
          </a:prstGeom>
        </p:spPr>
      </p:pic>
    </p:spTree>
    <p:extLst>
      <p:ext uri="{BB962C8B-B14F-4D97-AF65-F5344CB8AC3E}">
        <p14:creationId xmlns:p14="http://schemas.microsoft.com/office/powerpoint/2010/main" val="2058864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2B673-6794-CF62-16EF-80D092920B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1042D0-F701-DE47-9594-C0C9648B92D7}"/>
              </a:ext>
            </a:extLst>
          </p:cNvPr>
          <p:cNvSpPr>
            <a:spLocks noGrp="1"/>
          </p:cNvSpPr>
          <p:nvPr>
            <p:ph type="title"/>
          </p:nvPr>
        </p:nvSpPr>
        <p:spPr/>
        <p:txBody>
          <a:bodyPr/>
          <a:lstStyle/>
          <a:p>
            <a:r>
              <a:rPr dirty="0"/>
              <a:t>Habit Tracker Table</a:t>
            </a:r>
            <a:r>
              <a:rPr lang="pt-PT" dirty="0"/>
              <a:t> – WEEK 3</a:t>
            </a:r>
            <a:endParaRPr dirty="0"/>
          </a:p>
        </p:txBody>
      </p:sp>
      <p:sp>
        <p:nvSpPr>
          <p:cNvPr id="3" name="Content Placeholder 2">
            <a:extLst>
              <a:ext uri="{FF2B5EF4-FFF2-40B4-BE49-F238E27FC236}">
                <a16:creationId xmlns:a16="http://schemas.microsoft.com/office/drawing/2014/main" id="{7BBA41B2-69CF-F8A3-5F8A-281A9B99D2D6}"/>
              </a:ext>
            </a:extLst>
          </p:cNvPr>
          <p:cNvSpPr>
            <a:spLocks noGrp="1"/>
          </p:cNvSpPr>
          <p:nvPr>
            <p:ph idx="1"/>
          </p:nvPr>
        </p:nvSpPr>
        <p:spPr>
          <a:xfrm>
            <a:off x="809997" y="2109012"/>
            <a:ext cx="3762003" cy="1171704"/>
          </a:xfrm>
        </p:spPr>
        <p:txBody>
          <a:bodyPr>
            <a:normAutofit/>
          </a:bodyPr>
          <a:lstStyle/>
          <a:p>
            <a:r>
              <a:rPr sz="1400" dirty="0"/>
              <a:t>Day 1: </a:t>
            </a:r>
          </a:p>
          <a:p>
            <a:r>
              <a:rPr sz="1400" dirty="0"/>
              <a:t>Habit Completed (Yes/No): </a:t>
            </a:r>
          </a:p>
          <a:p>
            <a:r>
              <a:rPr lang="pt-PT" sz="1400" dirty="0"/>
              <a:t>NOTES:</a:t>
            </a:r>
            <a:endParaRPr sz="1400" dirty="0"/>
          </a:p>
        </p:txBody>
      </p:sp>
      <p:sp>
        <p:nvSpPr>
          <p:cNvPr id="4" name="Content Placeholder 2">
            <a:extLst>
              <a:ext uri="{FF2B5EF4-FFF2-40B4-BE49-F238E27FC236}">
                <a16:creationId xmlns:a16="http://schemas.microsoft.com/office/drawing/2014/main" id="{AA7F3B01-AB85-11D2-70D0-F57C0A8390B7}"/>
              </a:ext>
            </a:extLst>
          </p:cNvPr>
          <p:cNvSpPr txBox="1">
            <a:spLocks/>
          </p:cNvSpPr>
          <p:nvPr/>
        </p:nvSpPr>
        <p:spPr>
          <a:xfrm>
            <a:off x="809997" y="3280716"/>
            <a:ext cx="3762003" cy="1171704"/>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sz="1400" dirty="0"/>
              <a:t>Day 2: </a:t>
            </a:r>
          </a:p>
          <a:p>
            <a:r>
              <a:rPr lang="en-GB" sz="1400" dirty="0"/>
              <a:t>Habit Completed (Yes/No): </a:t>
            </a:r>
          </a:p>
          <a:p>
            <a:r>
              <a:rPr lang="en-GB" sz="1400" dirty="0"/>
              <a:t>NOTES:</a:t>
            </a:r>
          </a:p>
        </p:txBody>
      </p:sp>
      <p:sp>
        <p:nvSpPr>
          <p:cNvPr id="5" name="Content Placeholder 2">
            <a:extLst>
              <a:ext uri="{FF2B5EF4-FFF2-40B4-BE49-F238E27FC236}">
                <a16:creationId xmlns:a16="http://schemas.microsoft.com/office/drawing/2014/main" id="{1AC51261-18D4-1668-B8CB-B3F49C1514DE}"/>
              </a:ext>
            </a:extLst>
          </p:cNvPr>
          <p:cNvSpPr txBox="1">
            <a:spLocks/>
          </p:cNvSpPr>
          <p:nvPr/>
        </p:nvSpPr>
        <p:spPr>
          <a:xfrm>
            <a:off x="809997" y="4452420"/>
            <a:ext cx="3762003" cy="1171704"/>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sz="1400" dirty="0"/>
              <a:t>Day 3: </a:t>
            </a:r>
          </a:p>
          <a:p>
            <a:r>
              <a:rPr lang="en-GB" sz="1400" dirty="0"/>
              <a:t>Habit Completed (Yes/No): </a:t>
            </a:r>
          </a:p>
          <a:p>
            <a:r>
              <a:rPr lang="en-GB" sz="1400" dirty="0"/>
              <a:t>NOTES:</a:t>
            </a:r>
          </a:p>
        </p:txBody>
      </p:sp>
      <p:sp>
        <p:nvSpPr>
          <p:cNvPr id="7" name="Content Placeholder 2">
            <a:extLst>
              <a:ext uri="{FF2B5EF4-FFF2-40B4-BE49-F238E27FC236}">
                <a16:creationId xmlns:a16="http://schemas.microsoft.com/office/drawing/2014/main" id="{46BE91EF-EAEA-1BB2-E401-741768687E39}"/>
              </a:ext>
            </a:extLst>
          </p:cNvPr>
          <p:cNvSpPr txBox="1">
            <a:spLocks/>
          </p:cNvSpPr>
          <p:nvPr/>
        </p:nvSpPr>
        <p:spPr>
          <a:xfrm>
            <a:off x="809996" y="5624124"/>
            <a:ext cx="3762003" cy="1171704"/>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sz="1400" dirty="0"/>
              <a:t>Day 4: </a:t>
            </a:r>
          </a:p>
          <a:p>
            <a:r>
              <a:rPr lang="en-GB" sz="1400" dirty="0"/>
              <a:t>Habit Completed (Yes/No): </a:t>
            </a:r>
          </a:p>
          <a:p>
            <a:r>
              <a:rPr lang="en-GB" sz="1400" dirty="0"/>
              <a:t>NOTES:</a:t>
            </a:r>
          </a:p>
        </p:txBody>
      </p:sp>
      <p:sp>
        <p:nvSpPr>
          <p:cNvPr id="8" name="Content Placeholder 2">
            <a:extLst>
              <a:ext uri="{FF2B5EF4-FFF2-40B4-BE49-F238E27FC236}">
                <a16:creationId xmlns:a16="http://schemas.microsoft.com/office/drawing/2014/main" id="{F75A420C-8EFF-3FED-1E44-6473E97B4436}"/>
              </a:ext>
            </a:extLst>
          </p:cNvPr>
          <p:cNvSpPr txBox="1">
            <a:spLocks/>
          </p:cNvSpPr>
          <p:nvPr/>
        </p:nvSpPr>
        <p:spPr>
          <a:xfrm>
            <a:off x="4965986" y="2109012"/>
            <a:ext cx="3762003" cy="1171704"/>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sz="1400" dirty="0"/>
              <a:t>Day 5: </a:t>
            </a:r>
          </a:p>
          <a:p>
            <a:r>
              <a:rPr lang="en-GB" sz="1400" dirty="0"/>
              <a:t>Habit Completed (Yes/No): </a:t>
            </a:r>
          </a:p>
          <a:p>
            <a:r>
              <a:rPr lang="en-GB" sz="1400" dirty="0"/>
              <a:t>NOTES:</a:t>
            </a:r>
          </a:p>
        </p:txBody>
      </p:sp>
      <p:sp>
        <p:nvSpPr>
          <p:cNvPr id="9" name="Content Placeholder 2">
            <a:extLst>
              <a:ext uri="{FF2B5EF4-FFF2-40B4-BE49-F238E27FC236}">
                <a16:creationId xmlns:a16="http://schemas.microsoft.com/office/drawing/2014/main" id="{243B2D19-0E70-DF5C-1538-5B7D31AF2143}"/>
              </a:ext>
            </a:extLst>
          </p:cNvPr>
          <p:cNvSpPr txBox="1">
            <a:spLocks/>
          </p:cNvSpPr>
          <p:nvPr/>
        </p:nvSpPr>
        <p:spPr>
          <a:xfrm>
            <a:off x="4965986" y="3280716"/>
            <a:ext cx="3762003" cy="1171704"/>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sz="1400" dirty="0"/>
              <a:t>Day 6: </a:t>
            </a:r>
          </a:p>
          <a:p>
            <a:r>
              <a:rPr lang="en-GB" sz="1400" dirty="0"/>
              <a:t>Habit Completed (Yes/No): </a:t>
            </a:r>
          </a:p>
          <a:p>
            <a:r>
              <a:rPr lang="en-GB" sz="1400" dirty="0"/>
              <a:t>NOTES:</a:t>
            </a:r>
          </a:p>
        </p:txBody>
      </p:sp>
      <p:sp>
        <p:nvSpPr>
          <p:cNvPr id="10" name="Content Placeholder 2">
            <a:extLst>
              <a:ext uri="{FF2B5EF4-FFF2-40B4-BE49-F238E27FC236}">
                <a16:creationId xmlns:a16="http://schemas.microsoft.com/office/drawing/2014/main" id="{3CB01AD9-59AE-4C39-306B-B3035AA00FAD}"/>
              </a:ext>
            </a:extLst>
          </p:cNvPr>
          <p:cNvSpPr txBox="1">
            <a:spLocks/>
          </p:cNvSpPr>
          <p:nvPr/>
        </p:nvSpPr>
        <p:spPr>
          <a:xfrm>
            <a:off x="4965986" y="4452420"/>
            <a:ext cx="3762003" cy="1171704"/>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sz="1400" dirty="0"/>
              <a:t>Day 7: </a:t>
            </a:r>
          </a:p>
          <a:p>
            <a:r>
              <a:rPr lang="en-GB" sz="1400" dirty="0"/>
              <a:t>Habit Completed (Yes/No): </a:t>
            </a:r>
          </a:p>
          <a:p>
            <a:r>
              <a:rPr lang="en-GB" sz="1400" dirty="0"/>
              <a:t>NOTES:</a:t>
            </a:r>
          </a:p>
        </p:txBody>
      </p:sp>
      <p:pic>
        <p:nvPicPr>
          <p:cNvPr id="6" name="Picture 5" descr="A logo on a black background&#10;&#10;Description automatically generated">
            <a:extLst>
              <a:ext uri="{FF2B5EF4-FFF2-40B4-BE49-F238E27FC236}">
                <a16:creationId xmlns:a16="http://schemas.microsoft.com/office/drawing/2014/main" id="{24B901C3-9D1B-8C6C-330F-1E0864AED885}"/>
              </a:ext>
            </a:extLst>
          </p:cNvPr>
          <p:cNvPicPr>
            <a:picLocks noChangeAspect="1"/>
          </p:cNvPicPr>
          <p:nvPr/>
        </p:nvPicPr>
        <p:blipFill>
          <a:blip r:embed="rId2"/>
          <a:stretch>
            <a:fillRect/>
          </a:stretch>
        </p:blipFill>
        <p:spPr>
          <a:xfrm>
            <a:off x="7661189" y="5809082"/>
            <a:ext cx="1482811" cy="1057414"/>
          </a:xfrm>
          <a:prstGeom prst="rect">
            <a:avLst/>
          </a:prstGeom>
        </p:spPr>
      </p:pic>
    </p:spTree>
    <p:extLst>
      <p:ext uri="{BB962C8B-B14F-4D97-AF65-F5344CB8AC3E}">
        <p14:creationId xmlns:p14="http://schemas.microsoft.com/office/powerpoint/2010/main" val="12959309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82F22-D421-21D4-27B2-9F1A1C2E39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A489CC-8172-54A9-487F-654815160B3A}"/>
              </a:ext>
            </a:extLst>
          </p:cNvPr>
          <p:cNvSpPr>
            <a:spLocks noGrp="1"/>
          </p:cNvSpPr>
          <p:nvPr>
            <p:ph type="title"/>
          </p:nvPr>
        </p:nvSpPr>
        <p:spPr/>
        <p:txBody>
          <a:bodyPr/>
          <a:lstStyle/>
          <a:p>
            <a:r>
              <a:rPr dirty="0"/>
              <a:t>Habit Tracker Table</a:t>
            </a:r>
            <a:r>
              <a:rPr lang="pt-PT" dirty="0"/>
              <a:t> – WEEK 4</a:t>
            </a:r>
            <a:endParaRPr dirty="0"/>
          </a:p>
        </p:txBody>
      </p:sp>
      <p:sp>
        <p:nvSpPr>
          <p:cNvPr id="3" name="Content Placeholder 2">
            <a:extLst>
              <a:ext uri="{FF2B5EF4-FFF2-40B4-BE49-F238E27FC236}">
                <a16:creationId xmlns:a16="http://schemas.microsoft.com/office/drawing/2014/main" id="{820ECF98-077A-6B26-F15B-78C2D4C8151E}"/>
              </a:ext>
            </a:extLst>
          </p:cNvPr>
          <p:cNvSpPr>
            <a:spLocks noGrp="1"/>
          </p:cNvSpPr>
          <p:nvPr>
            <p:ph idx="1"/>
          </p:nvPr>
        </p:nvSpPr>
        <p:spPr>
          <a:xfrm>
            <a:off x="809997" y="2109012"/>
            <a:ext cx="3762003" cy="1171704"/>
          </a:xfrm>
        </p:spPr>
        <p:txBody>
          <a:bodyPr>
            <a:normAutofit/>
          </a:bodyPr>
          <a:lstStyle/>
          <a:p>
            <a:r>
              <a:rPr sz="1400" dirty="0"/>
              <a:t>Day 1: </a:t>
            </a:r>
          </a:p>
          <a:p>
            <a:r>
              <a:rPr sz="1400" dirty="0"/>
              <a:t>Habit Completed (Yes/No): </a:t>
            </a:r>
          </a:p>
          <a:p>
            <a:r>
              <a:rPr lang="pt-PT" sz="1400" dirty="0"/>
              <a:t>NOTES:</a:t>
            </a:r>
            <a:endParaRPr sz="1400" dirty="0"/>
          </a:p>
        </p:txBody>
      </p:sp>
      <p:sp>
        <p:nvSpPr>
          <p:cNvPr id="4" name="Content Placeholder 2">
            <a:extLst>
              <a:ext uri="{FF2B5EF4-FFF2-40B4-BE49-F238E27FC236}">
                <a16:creationId xmlns:a16="http://schemas.microsoft.com/office/drawing/2014/main" id="{D9AA1B6D-5843-2225-9D20-BFF5C93882F6}"/>
              </a:ext>
            </a:extLst>
          </p:cNvPr>
          <p:cNvSpPr txBox="1">
            <a:spLocks/>
          </p:cNvSpPr>
          <p:nvPr/>
        </p:nvSpPr>
        <p:spPr>
          <a:xfrm>
            <a:off x="809997" y="3280716"/>
            <a:ext cx="3762003" cy="1171704"/>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sz="1400" dirty="0"/>
              <a:t>Day 2: </a:t>
            </a:r>
          </a:p>
          <a:p>
            <a:r>
              <a:rPr lang="en-GB" sz="1400" dirty="0"/>
              <a:t>Habit Completed (Yes/No): </a:t>
            </a:r>
          </a:p>
          <a:p>
            <a:r>
              <a:rPr lang="en-GB" sz="1400" dirty="0"/>
              <a:t>NOTES:</a:t>
            </a:r>
          </a:p>
        </p:txBody>
      </p:sp>
      <p:sp>
        <p:nvSpPr>
          <p:cNvPr id="5" name="Content Placeholder 2">
            <a:extLst>
              <a:ext uri="{FF2B5EF4-FFF2-40B4-BE49-F238E27FC236}">
                <a16:creationId xmlns:a16="http://schemas.microsoft.com/office/drawing/2014/main" id="{9066E589-AB5D-55B4-3EB5-D23C01E22D38}"/>
              </a:ext>
            </a:extLst>
          </p:cNvPr>
          <p:cNvSpPr txBox="1">
            <a:spLocks/>
          </p:cNvSpPr>
          <p:nvPr/>
        </p:nvSpPr>
        <p:spPr>
          <a:xfrm>
            <a:off x="809997" y="4452420"/>
            <a:ext cx="3762003" cy="1171704"/>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sz="1400" dirty="0"/>
              <a:t>Day 3: </a:t>
            </a:r>
          </a:p>
          <a:p>
            <a:r>
              <a:rPr lang="en-GB" sz="1400" dirty="0"/>
              <a:t>Habit Completed (Yes/No): </a:t>
            </a:r>
          </a:p>
          <a:p>
            <a:r>
              <a:rPr lang="en-GB" sz="1400" dirty="0"/>
              <a:t>NOTES:</a:t>
            </a:r>
          </a:p>
        </p:txBody>
      </p:sp>
      <p:sp>
        <p:nvSpPr>
          <p:cNvPr id="7" name="Content Placeholder 2">
            <a:extLst>
              <a:ext uri="{FF2B5EF4-FFF2-40B4-BE49-F238E27FC236}">
                <a16:creationId xmlns:a16="http://schemas.microsoft.com/office/drawing/2014/main" id="{39175077-1D52-6955-6158-9759DA348255}"/>
              </a:ext>
            </a:extLst>
          </p:cNvPr>
          <p:cNvSpPr txBox="1">
            <a:spLocks/>
          </p:cNvSpPr>
          <p:nvPr/>
        </p:nvSpPr>
        <p:spPr>
          <a:xfrm>
            <a:off x="809996" y="5624124"/>
            <a:ext cx="3762003" cy="1171704"/>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sz="1400" dirty="0"/>
              <a:t>Day 4: </a:t>
            </a:r>
          </a:p>
          <a:p>
            <a:r>
              <a:rPr lang="en-GB" sz="1400" dirty="0"/>
              <a:t>Habit Completed (Yes/No): </a:t>
            </a:r>
          </a:p>
          <a:p>
            <a:r>
              <a:rPr lang="en-GB" sz="1400" dirty="0"/>
              <a:t>NOTES:</a:t>
            </a:r>
          </a:p>
        </p:txBody>
      </p:sp>
      <p:sp>
        <p:nvSpPr>
          <p:cNvPr id="8" name="Content Placeholder 2">
            <a:extLst>
              <a:ext uri="{FF2B5EF4-FFF2-40B4-BE49-F238E27FC236}">
                <a16:creationId xmlns:a16="http://schemas.microsoft.com/office/drawing/2014/main" id="{EC0DB5A6-E8D6-8974-C010-1D00A11BE6F8}"/>
              </a:ext>
            </a:extLst>
          </p:cNvPr>
          <p:cNvSpPr txBox="1">
            <a:spLocks/>
          </p:cNvSpPr>
          <p:nvPr/>
        </p:nvSpPr>
        <p:spPr>
          <a:xfrm>
            <a:off x="4965986" y="2109012"/>
            <a:ext cx="3762003" cy="1171704"/>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sz="1400" dirty="0"/>
              <a:t>Day 5: </a:t>
            </a:r>
          </a:p>
          <a:p>
            <a:r>
              <a:rPr lang="en-GB" sz="1400" dirty="0"/>
              <a:t>Habit Completed (Yes/No): </a:t>
            </a:r>
          </a:p>
          <a:p>
            <a:r>
              <a:rPr lang="en-GB" sz="1400" dirty="0"/>
              <a:t>NOTES:</a:t>
            </a:r>
          </a:p>
        </p:txBody>
      </p:sp>
      <p:sp>
        <p:nvSpPr>
          <p:cNvPr id="9" name="Content Placeholder 2">
            <a:extLst>
              <a:ext uri="{FF2B5EF4-FFF2-40B4-BE49-F238E27FC236}">
                <a16:creationId xmlns:a16="http://schemas.microsoft.com/office/drawing/2014/main" id="{EEBB6588-026A-BEB9-D25D-31FBEB5EFD7B}"/>
              </a:ext>
            </a:extLst>
          </p:cNvPr>
          <p:cNvSpPr txBox="1">
            <a:spLocks/>
          </p:cNvSpPr>
          <p:nvPr/>
        </p:nvSpPr>
        <p:spPr>
          <a:xfrm>
            <a:off x="4965986" y="3280716"/>
            <a:ext cx="3762003" cy="1171704"/>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sz="1400" dirty="0"/>
              <a:t>Day 6: </a:t>
            </a:r>
          </a:p>
          <a:p>
            <a:r>
              <a:rPr lang="en-GB" sz="1400" dirty="0"/>
              <a:t>Habit Completed (Yes/No): </a:t>
            </a:r>
          </a:p>
          <a:p>
            <a:r>
              <a:rPr lang="en-GB" sz="1400" dirty="0"/>
              <a:t>NOTES:</a:t>
            </a:r>
          </a:p>
        </p:txBody>
      </p:sp>
      <p:sp>
        <p:nvSpPr>
          <p:cNvPr id="10" name="Content Placeholder 2">
            <a:extLst>
              <a:ext uri="{FF2B5EF4-FFF2-40B4-BE49-F238E27FC236}">
                <a16:creationId xmlns:a16="http://schemas.microsoft.com/office/drawing/2014/main" id="{D9FDAB55-198B-EAC0-29E4-F001C139CCC6}"/>
              </a:ext>
            </a:extLst>
          </p:cNvPr>
          <p:cNvSpPr txBox="1">
            <a:spLocks/>
          </p:cNvSpPr>
          <p:nvPr/>
        </p:nvSpPr>
        <p:spPr>
          <a:xfrm>
            <a:off x="4965986" y="4452420"/>
            <a:ext cx="3762003" cy="1171704"/>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sz="1400" dirty="0"/>
              <a:t>Day 7: </a:t>
            </a:r>
          </a:p>
          <a:p>
            <a:r>
              <a:rPr lang="en-GB" sz="1400" dirty="0"/>
              <a:t>Habit Completed (Yes/No): </a:t>
            </a:r>
          </a:p>
          <a:p>
            <a:r>
              <a:rPr lang="en-GB" sz="1400" dirty="0"/>
              <a:t>NOTES:</a:t>
            </a:r>
          </a:p>
        </p:txBody>
      </p:sp>
      <p:pic>
        <p:nvPicPr>
          <p:cNvPr id="6" name="Picture 5" descr="A logo on a black background&#10;&#10;Description automatically generated">
            <a:extLst>
              <a:ext uri="{FF2B5EF4-FFF2-40B4-BE49-F238E27FC236}">
                <a16:creationId xmlns:a16="http://schemas.microsoft.com/office/drawing/2014/main" id="{0DE63CB5-4E13-163D-E1B6-B0260F472649}"/>
              </a:ext>
            </a:extLst>
          </p:cNvPr>
          <p:cNvPicPr>
            <a:picLocks noChangeAspect="1"/>
          </p:cNvPicPr>
          <p:nvPr/>
        </p:nvPicPr>
        <p:blipFill>
          <a:blip r:embed="rId2"/>
          <a:stretch>
            <a:fillRect/>
          </a:stretch>
        </p:blipFill>
        <p:spPr>
          <a:xfrm>
            <a:off x="7661189" y="5809082"/>
            <a:ext cx="1482811" cy="1057414"/>
          </a:xfrm>
          <a:prstGeom prst="rect">
            <a:avLst/>
          </a:prstGeom>
        </p:spPr>
      </p:pic>
    </p:spTree>
    <p:extLst>
      <p:ext uri="{BB962C8B-B14F-4D97-AF65-F5344CB8AC3E}">
        <p14:creationId xmlns:p14="http://schemas.microsoft.com/office/powerpoint/2010/main" val="18551953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94A6F8F8-4949-50C3-3626-FF86CE297F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258C6C-ED0B-178D-BD01-A5535EFC7FF2}"/>
              </a:ext>
            </a:extLst>
          </p:cNvPr>
          <p:cNvSpPr>
            <a:spLocks noGrp="1"/>
          </p:cNvSpPr>
          <p:nvPr>
            <p:ph type="title"/>
          </p:nvPr>
        </p:nvSpPr>
        <p:spPr>
          <a:xfrm>
            <a:off x="338636" y="1734857"/>
            <a:ext cx="3096542" cy="3388287"/>
          </a:xfrm>
        </p:spPr>
        <p:txBody>
          <a:bodyPr vert="horz" lIns="91440" tIns="45720" rIns="91440" bIns="45720" rtlCol="0" anchor="ctr">
            <a:normAutofit/>
          </a:bodyPr>
          <a:lstStyle/>
          <a:p>
            <a:pPr defTabSz="914400"/>
            <a:r>
              <a:rPr lang="en-US" kern="1200" dirty="0">
                <a:latin typeface="+mj-lt"/>
                <a:ea typeface="+mj-ea"/>
                <a:cs typeface="+mj-cs"/>
              </a:rPr>
              <a:t>HABIT REFLECTION</a:t>
            </a:r>
          </a:p>
        </p:txBody>
      </p:sp>
      <p:pic>
        <p:nvPicPr>
          <p:cNvPr id="4" name="Picture 3" descr="A logo on a black background&#10;&#10;Description automatically generated">
            <a:extLst>
              <a:ext uri="{FF2B5EF4-FFF2-40B4-BE49-F238E27FC236}">
                <a16:creationId xmlns:a16="http://schemas.microsoft.com/office/drawing/2014/main" id="{00A6DF9F-F42C-AA6C-D923-ED826C1853FE}"/>
              </a:ext>
            </a:extLst>
          </p:cNvPr>
          <p:cNvPicPr>
            <a:picLocks noChangeAspect="1"/>
          </p:cNvPicPr>
          <p:nvPr/>
        </p:nvPicPr>
        <p:blipFill>
          <a:blip r:embed="rId2"/>
          <a:stretch>
            <a:fillRect/>
          </a:stretch>
        </p:blipFill>
        <p:spPr>
          <a:xfrm>
            <a:off x="7661189" y="5809082"/>
            <a:ext cx="1482811" cy="1057414"/>
          </a:xfrm>
          <a:prstGeom prst="rect">
            <a:avLst/>
          </a:prstGeom>
        </p:spPr>
      </p:pic>
    </p:spTree>
    <p:extLst>
      <p:ext uri="{BB962C8B-B14F-4D97-AF65-F5344CB8AC3E}">
        <p14:creationId xmlns:p14="http://schemas.microsoft.com/office/powerpoint/2010/main" val="799676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Habit Reflection</a:t>
            </a:r>
          </a:p>
        </p:txBody>
      </p:sp>
      <p:sp>
        <p:nvSpPr>
          <p:cNvPr id="3" name="Content Placeholder 2"/>
          <p:cNvSpPr>
            <a:spLocks noGrp="1"/>
          </p:cNvSpPr>
          <p:nvPr>
            <p:ph idx="1"/>
          </p:nvPr>
        </p:nvSpPr>
        <p:spPr>
          <a:effectLst/>
        </p:spPr>
        <p:txBody>
          <a:bodyPr/>
          <a:lstStyle/>
          <a:p>
            <a:r>
              <a:rPr dirty="0">
                <a:solidFill>
                  <a:schemeClr val="bg1"/>
                </a:solidFill>
              </a:rPr>
              <a:t>At the end of the month, reflect on your progress. What worked? What didn’t? How can you improve next time?</a:t>
            </a:r>
          </a:p>
        </p:txBody>
      </p:sp>
      <p:pic>
        <p:nvPicPr>
          <p:cNvPr id="4" name="Picture 3" descr="A logo on a black background&#10;&#10;Description automatically generated">
            <a:extLst>
              <a:ext uri="{FF2B5EF4-FFF2-40B4-BE49-F238E27FC236}">
                <a16:creationId xmlns:a16="http://schemas.microsoft.com/office/drawing/2014/main" id="{53325857-95A8-F537-277E-845B0421DCE2}"/>
              </a:ext>
            </a:extLst>
          </p:cNvPr>
          <p:cNvPicPr>
            <a:picLocks noChangeAspect="1"/>
          </p:cNvPicPr>
          <p:nvPr/>
        </p:nvPicPr>
        <p:blipFill>
          <a:blip r:embed="rId2"/>
          <a:stretch>
            <a:fillRect/>
          </a:stretch>
        </p:blipFill>
        <p:spPr>
          <a:xfrm>
            <a:off x="7661189" y="5809082"/>
            <a:ext cx="1482811" cy="1057414"/>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A6CD81EA-FE15-7EE8-2593-7153C0B37E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63C720-4540-EFC9-DECE-57165AD323B4}"/>
              </a:ext>
            </a:extLst>
          </p:cNvPr>
          <p:cNvSpPr>
            <a:spLocks noGrp="1"/>
          </p:cNvSpPr>
          <p:nvPr>
            <p:ph type="title"/>
          </p:nvPr>
        </p:nvSpPr>
        <p:spPr>
          <a:xfrm>
            <a:off x="350992" y="2068490"/>
            <a:ext cx="3096542" cy="3388287"/>
          </a:xfrm>
        </p:spPr>
        <p:txBody>
          <a:bodyPr vert="horz" lIns="91440" tIns="45720" rIns="91440" bIns="45720" rtlCol="0" anchor="ctr">
            <a:normAutofit/>
          </a:bodyPr>
          <a:lstStyle/>
          <a:p>
            <a:pPr defTabSz="914400"/>
            <a:r>
              <a:rPr lang="en-GB" dirty="0"/>
              <a:t>PERSONAL REFLECTION JOURNAL PROMPTS</a:t>
            </a:r>
            <a:endParaRPr lang="en-US" kern="1200" dirty="0">
              <a:latin typeface="+mj-lt"/>
              <a:ea typeface="+mj-ea"/>
              <a:cs typeface="+mj-cs"/>
            </a:endParaRPr>
          </a:p>
        </p:txBody>
      </p:sp>
      <p:pic>
        <p:nvPicPr>
          <p:cNvPr id="4" name="Picture 3" descr="A logo on a black background&#10;&#10;Description automatically generated">
            <a:extLst>
              <a:ext uri="{FF2B5EF4-FFF2-40B4-BE49-F238E27FC236}">
                <a16:creationId xmlns:a16="http://schemas.microsoft.com/office/drawing/2014/main" id="{FDB814A3-22AB-3E7E-F9B9-E5A7C852A180}"/>
              </a:ext>
            </a:extLst>
          </p:cNvPr>
          <p:cNvPicPr>
            <a:picLocks noChangeAspect="1"/>
          </p:cNvPicPr>
          <p:nvPr/>
        </p:nvPicPr>
        <p:blipFill>
          <a:blip r:embed="rId2"/>
          <a:stretch>
            <a:fillRect/>
          </a:stretch>
        </p:blipFill>
        <p:spPr>
          <a:xfrm>
            <a:off x="7661189" y="5809082"/>
            <a:ext cx="1482811" cy="1057414"/>
          </a:xfrm>
          <a:prstGeom prst="rect">
            <a:avLst/>
          </a:prstGeom>
        </p:spPr>
      </p:pic>
    </p:spTree>
    <p:extLst>
      <p:ext uri="{BB962C8B-B14F-4D97-AF65-F5344CB8AC3E}">
        <p14:creationId xmlns:p14="http://schemas.microsoft.com/office/powerpoint/2010/main" val="3923881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dirty="0"/>
              <a:t>Personal Reflection Journal Prompts</a:t>
            </a:r>
          </a:p>
        </p:txBody>
      </p:sp>
      <p:sp>
        <p:nvSpPr>
          <p:cNvPr id="3" name="Content Placeholder 2"/>
          <p:cNvSpPr>
            <a:spLocks noGrp="1"/>
          </p:cNvSpPr>
          <p:nvPr>
            <p:ph idx="1"/>
          </p:nvPr>
        </p:nvSpPr>
        <p:spPr>
          <a:effectLst/>
        </p:spPr>
        <p:txBody>
          <a:bodyPr/>
          <a:lstStyle/>
          <a:p>
            <a:r>
              <a:rPr dirty="0">
                <a:solidFill>
                  <a:schemeClr val="bg1"/>
                </a:solidFill>
              </a:rPr>
              <a:t>Instructions: Choose one prompt each week and write freely. Allow yourself to reflect without judgment.</a:t>
            </a:r>
          </a:p>
        </p:txBody>
      </p:sp>
      <p:pic>
        <p:nvPicPr>
          <p:cNvPr id="4" name="Picture 3" descr="A logo on a black background&#10;&#10;Description automatically generated">
            <a:extLst>
              <a:ext uri="{FF2B5EF4-FFF2-40B4-BE49-F238E27FC236}">
                <a16:creationId xmlns:a16="http://schemas.microsoft.com/office/drawing/2014/main" id="{17414648-64F8-7681-FB84-A3A31C040FEB}"/>
              </a:ext>
            </a:extLst>
          </p:cNvPr>
          <p:cNvPicPr>
            <a:picLocks noChangeAspect="1"/>
          </p:cNvPicPr>
          <p:nvPr/>
        </p:nvPicPr>
        <p:blipFill>
          <a:blip r:embed="rId2"/>
          <a:stretch>
            <a:fillRect/>
          </a:stretch>
        </p:blipFill>
        <p:spPr>
          <a:xfrm>
            <a:off x="7661189" y="5809082"/>
            <a:ext cx="1482811" cy="1057414"/>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Journal Prompts</a:t>
            </a:r>
          </a:p>
        </p:txBody>
      </p:sp>
      <p:sp>
        <p:nvSpPr>
          <p:cNvPr id="3" name="Content Placeholder 2"/>
          <p:cNvSpPr>
            <a:spLocks noGrp="1"/>
          </p:cNvSpPr>
          <p:nvPr>
            <p:ph idx="1"/>
          </p:nvPr>
        </p:nvSpPr>
        <p:spPr>
          <a:effectLst/>
        </p:spPr>
        <p:txBody>
          <a:bodyPr>
            <a:normAutofit/>
          </a:bodyPr>
          <a:lstStyle/>
          <a:p>
            <a:r>
              <a:rPr dirty="0">
                <a:solidFill>
                  <a:schemeClr val="bg1"/>
                </a:solidFill>
              </a:rPr>
              <a:t>1. What is one thing that brings me joy today?</a:t>
            </a:r>
          </a:p>
          <a:p>
            <a:r>
              <a:rPr dirty="0">
                <a:solidFill>
                  <a:schemeClr val="bg1"/>
                </a:solidFill>
              </a:rPr>
              <a:t>2. How do I define success in my life, and is my current path aligned with this definition?</a:t>
            </a:r>
          </a:p>
          <a:p>
            <a:r>
              <a:rPr dirty="0">
                <a:solidFill>
                  <a:schemeClr val="bg1"/>
                </a:solidFill>
              </a:rPr>
              <a:t>3. What are the top three things I’m grateful for right now?</a:t>
            </a:r>
          </a:p>
          <a:p>
            <a:r>
              <a:rPr dirty="0">
                <a:solidFill>
                  <a:schemeClr val="bg1"/>
                </a:solidFill>
              </a:rPr>
              <a:t>4. What is a fear that’s holding me back, and what would I do if I weren’t afraid?</a:t>
            </a:r>
          </a:p>
          <a:p>
            <a:r>
              <a:rPr dirty="0">
                <a:solidFill>
                  <a:schemeClr val="bg1"/>
                </a:solidFill>
              </a:rPr>
              <a:t>5. What are three small wins I’ve achieved in the last month?</a:t>
            </a:r>
          </a:p>
        </p:txBody>
      </p:sp>
      <p:pic>
        <p:nvPicPr>
          <p:cNvPr id="4" name="Picture 3" descr="A logo on a black background&#10;&#10;Description automatically generated">
            <a:extLst>
              <a:ext uri="{FF2B5EF4-FFF2-40B4-BE49-F238E27FC236}">
                <a16:creationId xmlns:a16="http://schemas.microsoft.com/office/drawing/2014/main" id="{D82DF392-E867-385F-96D9-43A857DCBED6}"/>
              </a:ext>
            </a:extLst>
          </p:cNvPr>
          <p:cNvPicPr>
            <a:picLocks noChangeAspect="1"/>
          </p:cNvPicPr>
          <p:nvPr/>
        </p:nvPicPr>
        <p:blipFill>
          <a:blip r:embed="rId2"/>
          <a:stretch>
            <a:fillRect/>
          </a:stretch>
        </p:blipFill>
        <p:spPr>
          <a:xfrm>
            <a:off x="7661189" y="5809082"/>
            <a:ext cx="1482811" cy="1057414"/>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3CF0B0E-DF0F-C673-6E23-41DD147E2B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2F3A77-E126-1863-C8EF-607142D05A0D}"/>
              </a:ext>
            </a:extLst>
          </p:cNvPr>
          <p:cNvSpPr>
            <a:spLocks noGrp="1"/>
          </p:cNvSpPr>
          <p:nvPr>
            <p:ph type="title"/>
          </p:nvPr>
        </p:nvSpPr>
        <p:spPr>
          <a:xfrm>
            <a:off x="809997" y="496616"/>
            <a:ext cx="7524003" cy="970450"/>
          </a:xfrm>
        </p:spPr>
        <p:txBody>
          <a:bodyPr/>
          <a:lstStyle/>
          <a:p>
            <a:r>
              <a:rPr lang="en-GB" b="1" dirty="0"/>
              <a:t>Thank You for Joining Us!</a:t>
            </a:r>
          </a:p>
        </p:txBody>
      </p:sp>
      <p:sp>
        <p:nvSpPr>
          <p:cNvPr id="3" name="Content Placeholder 2">
            <a:extLst>
              <a:ext uri="{FF2B5EF4-FFF2-40B4-BE49-F238E27FC236}">
                <a16:creationId xmlns:a16="http://schemas.microsoft.com/office/drawing/2014/main" id="{B7A47C28-AC50-A779-2D24-756505F5C50E}"/>
              </a:ext>
            </a:extLst>
          </p:cNvPr>
          <p:cNvSpPr>
            <a:spLocks noGrp="1"/>
          </p:cNvSpPr>
          <p:nvPr>
            <p:ph idx="1"/>
          </p:nvPr>
        </p:nvSpPr>
        <p:spPr>
          <a:xfrm>
            <a:off x="809997" y="2150075"/>
            <a:ext cx="3564295" cy="4436076"/>
          </a:xfrm>
          <a:effectLst/>
        </p:spPr>
        <p:txBody>
          <a:bodyPr>
            <a:normAutofit/>
          </a:bodyPr>
          <a:lstStyle/>
          <a:p>
            <a:pPr marL="0" indent="0">
              <a:buNone/>
            </a:pPr>
            <a:r>
              <a:rPr lang="en-GB" sz="1600" dirty="0">
                <a:solidFill>
                  <a:schemeClr val="bg1"/>
                </a:solidFill>
              </a:rPr>
              <a:t>Your journey toward personal growth and transformation starts now. Remember, </a:t>
            </a:r>
            <a:r>
              <a:rPr lang="en-GB" sz="1600" b="1" dirty="0">
                <a:solidFill>
                  <a:schemeClr val="bg1"/>
                </a:solidFill>
              </a:rPr>
              <a:t>wellbeing</a:t>
            </a:r>
            <a:r>
              <a:rPr lang="en-GB" sz="1600" dirty="0">
                <a:solidFill>
                  <a:schemeClr val="bg1"/>
                </a:solidFill>
              </a:rPr>
              <a:t> and </a:t>
            </a:r>
            <a:r>
              <a:rPr lang="en-GB" sz="1600" b="1" dirty="0">
                <a:solidFill>
                  <a:schemeClr val="bg1"/>
                </a:solidFill>
              </a:rPr>
              <a:t>mindfulness</a:t>
            </a:r>
            <a:r>
              <a:rPr lang="en-GB" sz="1600" dirty="0">
                <a:solidFill>
                  <a:schemeClr val="bg1"/>
                </a:solidFill>
              </a:rPr>
              <a:t> are essential for leading a balanced, fulfilling life. By cultivating these practices, you can unlock your full potential and achieve your goals with greater clarity and peace.</a:t>
            </a:r>
          </a:p>
          <a:p>
            <a:pPr marL="0" indent="0">
              <a:buNone/>
            </a:pPr>
            <a:r>
              <a:rPr lang="en-GB" sz="1600" dirty="0">
                <a:solidFill>
                  <a:schemeClr val="bg1"/>
                </a:solidFill>
              </a:rPr>
              <a:t>We’re here to support you every step of the way. Thank you for being a part of the MyShiftUp community!</a:t>
            </a:r>
          </a:p>
        </p:txBody>
      </p:sp>
      <p:sp>
        <p:nvSpPr>
          <p:cNvPr id="4" name="Content Placeholder 2">
            <a:extLst>
              <a:ext uri="{FF2B5EF4-FFF2-40B4-BE49-F238E27FC236}">
                <a16:creationId xmlns:a16="http://schemas.microsoft.com/office/drawing/2014/main" id="{CD9C414B-5C24-0FCA-8C48-0C4A29E39341}"/>
              </a:ext>
            </a:extLst>
          </p:cNvPr>
          <p:cNvSpPr txBox="1">
            <a:spLocks/>
          </p:cNvSpPr>
          <p:nvPr/>
        </p:nvSpPr>
        <p:spPr>
          <a:xfrm>
            <a:off x="4670854" y="2026064"/>
            <a:ext cx="3970639" cy="4733081"/>
          </a:xfrm>
          <a:prstGeom prst="rect">
            <a:avLst/>
          </a:prstGeom>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buNone/>
            </a:pPr>
            <a:r>
              <a:rPr lang="en-GB" b="1" dirty="0">
                <a:solidFill>
                  <a:schemeClr val="bg1"/>
                </a:solidFill>
              </a:rPr>
              <a:t>Included:</a:t>
            </a:r>
            <a:endParaRPr lang="en-GB" dirty="0">
              <a:solidFill>
                <a:schemeClr val="bg1"/>
              </a:solidFill>
            </a:endParaRPr>
          </a:p>
          <a:p>
            <a:r>
              <a:rPr lang="en-GB" sz="1400" b="1" dirty="0">
                <a:solidFill>
                  <a:schemeClr val="bg1"/>
                </a:solidFill>
              </a:rPr>
              <a:t>Download the MyShiftUp App</a:t>
            </a:r>
            <a:br>
              <a:rPr lang="en-GB" sz="1400" dirty="0">
                <a:solidFill>
                  <a:schemeClr val="bg1"/>
                </a:solidFill>
              </a:rPr>
            </a:br>
            <a:r>
              <a:rPr lang="en-GB" sz="1000" dirty="0">
                <a:solidFill>
                  <a:schemeClr val="bg1"/>
                </a:solidFill>
              </a:rPr>
              <a:t>Access personalized tools and resources to support your growth, anytime, anywhere.</a:t>
            </a:r>
          </a:p>
          <a:p>
            <a:r>
              <a:rPr lang="en-GB" sz="1400" b="1" dirty="0">
                <a:solidFill>
                  <a:schemeClr val="bg1"/>
                </a:solidFill>
              </a:rPr>
              <a:t>Sign Up for the 1-Month Premium Program</a:t>
            </a:r>
            <a:br>
              <a:rPr lang="en-GB" sz="1400" dirty="0">
                <a:solidFill>
                  <a:schemeClr val="bg1"/>
                </a:solidFill>
              </a:rPr>
            </a:br>
            <a:r>
              <a:rPr lang="en-GB" sz="1000" dirty="0">
                <a:solidFill>
                  <a:schemeClr val="bg1"/>
                </a:solidFill>
              </a:rPr>
              <a:t>Dive deeper into your development with our comprehensive program designed to help you reach your goals.</a:t>
            </a:r>
          </a:p>
          <a:p>
            <a:r>
              <a:rPr lang="en-GB" sz="1400" b="1" dirty="0">
                <a:solidFill>
                  <a:schemeClr val="bg1"/>
                </a:solidFill>
              </a:rPr>
              <a:t>Sign up for private coaching</a:t>
            </a:r>
            <a:br>
              <a:rPr lang="en-GB" sz="1400" dirty="0">
                <a:solidFill>
                  <a:schemeClr val="bg1"/>
                </a:solidFill>
              </a:rPr>
            </a:br>
            <a:r>
              <a:rPr lang="en-GB" sz="1000" dirty="0">
                <a:solidFill>
                  <a:schemeClr val="bg1"/>
                </a:solidFill>
              </a:rPr>
              <a:t>Stay connected with us for ongoing inspiration, tips, and updates. Join the community!</a:t>
            </a:r>
          </a:p>
        </p:txBody>
      </p:sp>
      <p:cxnSp>
        <p:nvCxnSpPr>
          <p:cNvPr id="8" name="Straight Connector 7">
            <a:extLst>
              <a:ext uri="{FF2B5EF4-FFF2-40B4-BE49-F238E27FC236}">
                <a16:creationId xmlns:a16="http://schemas.microsoft.com/office/drawing/2014/main" id="{09C10A3C-3666-6D69-2A97-16FF87834A13}"/>
              </a:ext>
            </a:extLst>
          </p:cNvPr>
          <p:cNvCxnSpPr/>
          <p:nvPr/>
        </p:nvCxnSpPr>
        <p:spPr>
          <a:xfrm>
            <a:off x="4473147" y="2298357"/>
            <a:ext cx="0" cy="4287794"/>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A logo on a black background&#10;&#10;Description automatically generated">
            <a:extLst>
              <a:ext uri="{FF2B5EF4-FFF2-40B4-BE49-F238E27FC236}">
                <a16:creationId xmlns:a16="http://schemas.microsoft.com/office/drawing/2014/main" id="{9438FA64-F788-9C3C-41DD-142B04FBA8BB}"/>
              </a:ext>
            </a:extLst>
          </p:cNvPr>
          <p:cNvPicPr>
            <a:picLocks noChangeAspect="1"/>
          </p:cNvPicPr>
          <p:nvPr/>
        </p:nvPicPr>
        <p:blipFill>
          <a:blip r:embed="rId2"/>
          <a:stretch>
            <a:fillRect/>
          </a:stretch>
        </p:blipFill>
        <p:spPr>
          <a:xfrm>
            <a:off x="7661189" y="5809082"/>
            <a:ext cx="1482811" cy="1057414"/>
          </a:xfrm>
          <a:prstGeom prst="rect">
            <a:avLst/>
          </a:prstGeom>
        </p:spPr>
      </p:pic>
    </p:spTree>
    <p:extLst>
      <p:ext uri="{BB962C8B-B14F-4D97-AF65-F5344CB8AC3E}">
        <p14:creationId xmlns:p14="http://schemas.microsoft.com/office/powerpoint/2010/main" val="8117510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C15FC-4BAE-86C8-ED2F-FF6D8DFA47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5BACB5-B308-D104-A8CD-18A3763DAFF7}"/>
              </a:ext>
            </a:extLst>
          </p:cNvPr>
          <p:cNvSpPr>
            <a:spLocks noGrp="1"/>
          </p:cNvSpPr>
          <p:nvPr>
            <p:ph type="title"/>
          </p:nvPr>
        </p:nvSpPr>
        <p:spPr>
          <a:xfrm>
            <a:off x="607500" y="3318400"/>
            <a:ext cx="7929000" cy="2189254"/>
          </a:xfrm>
          <a:effectLst/>
        </p:spPr>
        <p:txBody>
          <a:bodyPr vert="horz" lIns="91440" tIns="45720" rIns="91440" bIns="45720" rtlCol="0" anchor="t">
            <a:normAutofit/>
          </a:bodyPr>
          <a:lstStyle/>
          <a:p>
            <a:pPr algn="ctr"/>
            <a:r>
              <a:rPr lang="en-GB" dirty="0"/>
              <a:t>NEXT LEVEL OF TRANSFORMATION</a:t>
            </a:r>
          </a:p>
        </p:txBody>
      </p:sp>
      <p:pic>
        <p:nvPicPr>
          <p:cNvPr id="5" name="Picture 4" descr="A logo on a black background&#10;&#10;Description automatically generated">
            <a:extLst>
              <a:ext uri="{FF2B5EF4-FFF2-40B4-BE49-F238E27FC236}">
                <a16:creationId xmlns:a16="http://schemas.microsoft.com/office/drawing/2014/main" id="{9D9C5F01-D884-C390-6D8E-7306034E1FDD}"/>
              </a:ext>
            </a:extLst>
          </p:cNvPr>
          <p:cNvPicPr>
            <a:picLocks noChangeAspect="1"/>
          </p:cNvPicPr>
          <p:nvPr/>
        </p:nvPicPr>
        <p:blipFill>
          <a:blip r:embed="rId2"/>
          <a:stretch>
            <a:fillRect/>
          </a:stretch>
        </p:blipFill>
        <p:spPr>
          <a:xfrm>
            <a:off x="3156636" y="5113875"/>
            <a:ext cx="2830727" cy="2018633"/>
          </a:xfrm>
          <a:prstGeom prst="rect">
            <a:avLst/>
          </a:prstGeom>
        </p:spPr>
      </p:pic>
    </p:spTree>
    <p:extLst>
      <p:ext uri="{BB962C8B-B14F-4D97-AF65-F5344CB8AC3E}">
        <p14:creationId xmlns:p14="http://schemas.microsoft.com/office/powerpoint/2010/main" val="2693859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7E05B2B-24DA-FC1E-853B-0F53DFC7D3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B5DF01-1ACD-B1AE-F14C-E96B75F6563D}"/>
              </a:ext>
            </a:extLst>
          </p:cNvPr>
          <p:cNvSpPr>
            <a:spLocks noGrp="1"/>
          </p:cNvSpPr>
          <p:nvPr>
            <p:ph type="title"/>
          </p:nvPr>
        </p:nvSpPr>
        <p:spPr>
          <a:xfrm>
            <a:off x="809997" y="533687"/>
            <a:ext cx="7524003" cy="970450"/>
          </a:xfrm>
        </p:spPr>
        <p:txBody>
          <a:bodyPr/>
          <a:lstStyle/>
          <a:p>
            <a:r>
              <a:rPr lang="en-GB" dirty="0"/>
              <a:t>N</a:t>
            </a:r>
            <a:r>
              <a:rPr lang="en-GB" b="1" dirty="0"/>
              <a:t>ext level of transformation</a:t>
            </a:r>
          </a:p>
        </p:txBody>
      </p:sp>
      <p:sp>
        <p:nvSpPr>
          <p:cNvPr id="3" name="Content Placeholder 2">
            <a:extLst>
              <a:ext uri="{FF2B5EF4-FFF2-40B4-BE49-F238E27FC236}">
                <a16:creationId xmlns:a16="http://schemas.microsoft.com/office/drawing/2014/main" id="{67434C1A-A5E2-30CF-107A-D6A9AF0AA497}"/>
              </a:ext>
            </a:extLst>
          </p:cNvPr>
          <p:cNvSpPr>
            <a:spLocks noGrp="1"/>
          </p:cNvSpPr>
          <p:nvPr>
            <p:ph idx="1"/>
          </p:nvPr>
        </p:nvSpPr>
        <p:spPr>
          <a:xfrm>
            <a:off x="809997" y="2458550"/>
            <a:ext cx="7524003" cy="1268499"/>
          </a:xfrm>
          <a:effectLst/>
        </p:spPr>
        <p:txBody>
          <a:bodyPr>
            <a:normAutofit/>
          </a:bodyPr>
          <a:lstStyle/>
          <a:p>
            <a:pPr marL="0" indent="0">
              <a:buNone/>
            </a:pPr>
            <a:r>
              <a:rPr lang="en-GB" b="1" dirty="0">
                <a:solidFill>
                  <a:schemeClr val="bg1"/>
                </a:solidFill>
              </a:rPr>
              <a:t>Download the MyShiftUp App</a:t>
            </a:r>
            <a:br>
              <a:rPr lang="en-GB" dirty="0">
                <a:solidFill>
                  <a:schemeClr val="bg1"/>
                </a:solidFill>
              </a:rPr>
            </a:br>
            <a:r>
              <a:rPr lang="en-GB" dirty="0">
                <a:solidFill>
                  <a:schemeClr val="bg1"/>
                </a:solidFill>
              </a:rPr>
              <a:t>Access personalized tools and resources to support your growth, anytime, anywhere.</a:t>
            </a:r>
          </a:p>
        </p:txBody>
      </p:sp>
      <p:pic>
        <p:nvPicPr>
          <p:cNvPr id="4" name="Picture 3" descr="A logo on a black background&#10;&#10;Description automatically generated">
            <a:extLst>
              <a:ext uri="{FF2B5EF4-FFF2-40B4-BE49-F238E27FC236}">
                <a16:creationId xmlns:a16="http://schemas.microsoft.com/office/drawing/2014/main" id="{40BF8692-9856-4BFD-6A5F-B8E0CD64472A}"/>
              </a:ext>
            </a:extLst>
          </p:cNvPr>
          <p:cNvPicPr>
            <a:picLocks noChangeAspect="1"/>
          </p:cNvPicPr>
          <p:nvPr/>
        </p:nvPicPr>
        <p:blipFill>
          <a:blip r:embed="rId2"/>
          <a:stretch>
            <a:fillRect/>
          </a:stretch>
        </p:blipFill>
        <p:spPr>
          <a:xfrm>
            <a:off x="7661189" y="5809082"/>
            <a:ext cx="1482811" cy="1057414"/>
          </a:xfrm>
          <a:prstGeom prst="rect">
            <a:avLst/>
          </a:prstGeom>
        </p:spPr>
      </p:pic>
    </p:spTree>
    <p:extLst>
      <p:ext uri="{BB962C8B-B14F-4D97-AF65-F5344CB8AC3E}">
        <p14:creationId xmlns:p14="http://schemas.microsoft.com/office/powerpoint/2010/main" val="7345242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C936160-BAB0-520D-D37B-27C6854675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46FEA5-A89E-B32D-10F0-7952B8B0BC4C}"/>
              </a:ext>
            </a:extLst>
          </p:cNvPr>
          <p:cNvSpPr>
            <a:spLocks noGrp="1"/>
          </p:cNvSpPr>
          <p:nvPr>
            <p:ph type="title"/>
          </p:nvPr>
        </p:nvSpPr>
        <p:spPr>
          <a:xfrm>
            <a:off x="809997" y="496616"/>
            <a:ext cx="7524003" cy="970450"/>
          </a:xfrm>
        </p:spPr>
        <p:txBody>
          <a:bodyPr/>
          <a:lstStyle/>
          <a:p>
            <a:r>
              <a:rPr lang="en-GB" b="1" dirty="0"/>
              <a:t>Next level of transformation</a:t>
            </a:r>
          </a:p>
        </p:txBody>
      </p:sp>
      <p:sp>
        <p:nvSpPr>
          <p:cNvPr id="3" name="Content Placeholder 2">
            <a:extLst>
              <a:ext uri="{FF2B5EF4-FFF2-40B4-BE49-F238E27FC236}">
                <a16:creationId xmlns:a16="http://schemas.microsoft.com/office/drawing/2014/main" id="{F9C2F3D4-7511-F99F-3D7C-B74670132565}"/>
              </a:ext>
            </a:extLst>
          </p:cNvPr>
          <p:cNvSpPr>
            <a:spLocks noGrp="1"/>
          </p:cNvSpPr>
          <p:nvPr>
            <p:ph idx="1"/>
          </p:nvPr>
        </p:nvSpPr>
        <p:spPr>
          <a:xfrm>
            <a:off x="809997" y="2150075"/>
            <a:ext cx="3564295" cy="4040660"/>
          </a:xfrm>
          <a:effectLst/>
        </p:spPr>
        <p:txBody>
          <a:bodyPr>
            <a:normAutofit/>
          </a:bodyPr>
          <a:lstStyle/>
          <a:p>
            <a:pPr marL="0" indent="0">
              <a:buNone/>
            </a:pPr>
            <a:r>
              <a:rPr lang="en-GB" b="1" dirty="0">
                <a:solidFill>
                  <a:schemeClr val="bg1"/>
                </a:solidFill>
              </a:rPr>
              <a:t>Sign Up for the 1-Month Premium Program</a:t>
            </a:r>
            <a:br>
              <a:rPr lang="en-GB" dirty="0">
                <a:solidFill>
                  <a:schemeClr val="bg1"/>
                </a:solidFill>
              </a:rPr>
            </a:br>
            <a:r>
              <a:rPr lang="en-GB" sz="1600" dirty="0">
                <a:solidFill>
                  <a:schemeClr val="bg1"/>
                </a:solidFill>
              </a:rPr>
              <a:t>Dive deeper into your development with our comprehensive program designed to help you reach your goals &amp; live fulfilled.</a:t>
            </a:r>
          </a:p>
          <a:p>
            <a:pPr marL="0" indent="0">
              <a:buNone/>
            </a:pPr>
            <a:r>
              <a:rPr lang="en-GB" sz="1400" dirty="0">
                <a:solidFill>
                  <a:schemeClr val="tx2"/>
                </a:solidFill>
                <a:effectLst/>
                <a:latin typeface="Helvetica Neue" panose="02000503000000020004" pitchFamily="2" charset="0"/>
              </a:rPr>
              <a:t>This premium program is designed for those who are ready to commit to deeper personal development and take their journey to the next level. In this exclusive toolkit, you’ll find powerful live workshops, transformative resources that will help you refine your personal values &amp; goals, enhance your mindset, and build the life you’ve always desired.</a:t>
            </a:r>
          </a:p>
        </p:txBody>
      </p:sp>
      <p:sp>
        <p:nvSpPr>
          <p:cNvPr id="4" name="Content Placeholder 2">
            <a:extLst>
              <a:ext uri="{FF2B5EF4-FFF2-40B4-BE49-F238E27FC236}">
                <a16:creationId xmlns:a16="http://schemas.microsoft.com/office/drawing/2014/main" id="{7E3A366A-2B6A-DA5D-50A1-46DC7E92F330}"/>
              </a:ext>
            </a:extLst>
          </p:cNvPr>
          <p:cNvSpPr txBox="1">
            <a:spLocks/>
          </p:cNvSpPr>
          <p:nvPr/>
        </p:nvSpPr>
        <p:spPr>
          <a:xfrm>
            <a:off x="4670854" y="2026064"/>
            <a:ext cx="3970639" cy="4733081"/>
          </a:xfrm>
          <a:prstGeom prst="rect">
            <a:avLst/>
          </a:prstGeom>
          <a:effectLst/>
        </p:spPr>
        <p:txBody>
          <a:bodyPr vert="horz" lIns="91440" tIns="45720" rIns="91440" bIns="45720" rtlCol="0" anchor="ctr">
            <a:normAutofit fontScale="55000" lnSpcReduction="20000"/>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buNone/>
            </a:pPr>
            <a:r>
              <a:rPr lang="en-GB" sz="2500" b="1" dirty="0">
                <a:solidFill>
                  <a:schemeClr val="bg1"/>
                </a:solidFill>
              </a:rPr>
              <a:t>Included:</a:t>
            </a:r>
            <a:endParaRPr lang="en-GB" sz="2500" dirty="0">
              <a:solidFill>
                <a:schemeClr val="bg1"/>
              </a:solidFill>
            </a:endParaRPr>
          </a:p>
          <a:p>
            <a:pPr>
              <a:buFont typeface="Courier New" panose="02070309020205020404" pitchFamily="49" charset="0"/>
              <a:buChar char="o"/>
            </a:pPr>
            <a:r>
              <a:rPr lang="en-GB" sz="2200" b="1" dirty="0">
                <a:solidFill>
                  <a:schemeClr val="bg1"/>
                </a:solidFill>
              </a:rPr>
              <a:t>2 online workshops (2h):</a:t>
            </a:r>
          </a:p>
          <a:p>
            <a:pPr lvl="1">
              <a:buFont typeface="Arial" panose="020B0604020202020204" pitchFamily="34" charset="0"/>
              <a:buChar char="•"/>
            </a:pPr>
            <a:r>
              <a:rPr lang="en-GB" sz="1800" dirty="0">
                <a:solidFill>
                  <a:schemeClr val="tx2"/>
                </a:solidFill>
                <a:latin typeface="Helvetica Neue" panose="02000503000000020004" pitchFamily="2" charset="0"/>
              </a:rPr>
              <a:t>Explore your personal values </a:t>
            </a:r>
          </a:p>
          <a:p>
            <a:pPr lvl="1">
              <a:buFont typeface="Arial" panose="020B0604020202020204" pitchFamily="34" charset="0"/>
              <a:buChar char="•"/>
            </a:pPr>
            <a:r>
              <a:rPr lang="en-GB" sz="1800" dirty="0">
                <a:solidFill>
                  <a:schemeClr val="tx2"/>
                </a:solidFill>
                <a:latin typeface="Helvetica Neue" panose="02000503000000020004" pitchFamily="2" charset="0"/>
              </a:rPr>
              <a:t>Build your vision board</a:t>
            </a:r>
          </a:p>
          <a:p>
            <a:pPr>
              <a:buFont typeface="Courier New" panose="02070309020205020404" pitchFamily="49" charset="0"/>
              <a:buChar char="o"/>
            </a:pPr>
            <a:r>
              <a:rPr lang="en-GB" sz="2200" b="1" dirty="0">
                <a:solidFill>
                  <a:schemeClr val="bg1"/>
                </a:solidFill>
              </a:rPr>
              <a:t>Premium tool kit:</a:t>
            </a:r>
          </a:p>
          <a:p>
            <a:pPr lvl="1">
              <a:buFont typeface="Arial" panose="020B0604020202020204" pitchFamily="34" charset="0"/>
              <a:buChar char="•"/>
            </a:pPr>
            <a:r>
              <a:rPr lang="en-GB" sz="1800" dirty="0">
                <a:solidFill>
                  <a:schemeClr val="tx2"/>
                </a:solidFill>
                <a:effectLst/>
                <a:latin typeface="Helvetica Neue" panose="02000503000000020004" pitchFamily="2" charset="0"/>
              </a:rPr>
              <a:t>Advanced Goal Setting &amp; Action Plan Workbook</a:t>
            </a:r>
          </a:p>
          <a:p>
            <a:pPr lvl="1">
              <a:buFont typeface="Arial" panose="020B0604020202020204" pitchFamily="34" charset="0"/>
              <a:buChar char="•"/>
            </a:pPr>
            <a:r>
              <a:rPr lang="en-GB" sz="1800" dirty="0">
                <a:solidFill>
                  <a:schemeClr val="tx2"/>
                </a:solidFill>
                <a:latin typeface="Helvetica Neue" panose="02000503000000020004" pitchFamily="2" charset="0"/>
              </a:rPr>
              <a:t>Vision board</a:t>
            </a:r>
            <a:endParaRPr lang="en-GB" sz="1800" dirty="0">
              <a:solidFill>
                <a:schemeClr val="tx2"/>
              </a:solidFill>
              <a:effectLst/>
              <a:latin typeface="Helvetica Neue" panose="02000503000000020004" pitchFamily="2" charset="0"/>
            </a:endParaRPr>
          </a:p>
          <a:p>
            <a:pPr lvl="1">
              <a:buFont typeface="Arial" panose="020B0604020202020204" pitchFamily="34" charset="0"/>
              <a:buChar char="•"/>
            </a:pPr>
            <a:r>
              <a:rPr lang="en-GB" sz="1800" dirty="0">
                <a:solidFill>
                  <a:schemeClr val="tx2"/>
                </a:solidFill>
                <a:effectLst/>
                <a:latin typeface="Helvetica Neue" panose="02000503000000020004" pitchFamily="2" charset="0"/>
              </a:rPr>
              <a:t>Personal Growth Roadmap</a:t>
            </a:r>
          </a:p>
          <a:p>
            <a:pPr lvl="1">
              <a:buFont typeface="Arial" panose="020B0604020202020204" pitchFamily="34" charset="0"/>
              <a:buChar char="•"/>
            </a:pPr>
            <a:r>
              <a:rPr lang="en-GB" sz="1800" dirty="0">
                <a:solidFill>
                  <a:schemeClr val="tx2"/>
                </a:solidFill>
                <a:effectLst/>
                <a:latin typeface="Helvetica Neue" panose="02000503000000020004" pitchFamily="2" charset="0"/>
              </a:rPr>
              <a:t>Podcast Recordings:</a:t>
            </a:r>
            <a:r>
              <a:rPr lang="en-GB" sz="1800" dirty="0">
                <a:solidFill>
                  <a:schemeClr val="tx2"/>
                </a:solidFill>
                <a:latin typeface="Helvetica Neue" panose="02000503000000020004" pitchFamily="2" charset="0"/>
              </a:rPr>
              <a:t> (</a:t>
            </a:r>
            <a:r>
              <a:rPr lang="en-GB" sz="1800" dirty="0">
                <a:solidFill>
                  <a:schemeClr val="tx2"/>
                </a:solidFill>
                <a:effectLst/>
                <a:latin typeface="Helvetica Neue" panose="02000503000000020004" pitchFamily="2" charset="0"/>
              </a:rPr>
              <a:t>overcoming limiting beliefs, building resilience, mastering time management, and cultivating self-confidence). </a:t>
            </a:r>
          </a:p>
          <a:p>
            <a:pPr lvl="1">
              <a:buFont typeface="Arial" panose="020B0604020202020204" pitchFamily="34" charset="0"/>
              <a:buChar char="•"/>
            </a:pPr>
            <a:r>
              <a:rPr lang="en-GB" sz="1800" dirty="0">
                <a:solidFill>
                  <a:schemeClr val="tx2"/>
                </a:solidFill>
                <a:effectLst/>
                <a:latin typeface="Helvetica Neue" panose="02000503000000020004" pitchFamily="2" charset="0"/>
              </a:rPr>
              <a:t>Habit Mastery Journal</a:t>
            </a:r>
          </a:p>
          <a:p>
            <a:pPr lvl="1">
              <a:buFont typeface="Arial" panose="020B0604020202020204" pitchFamily="34" charset="0"/>
              <a:buChar char="•"/>
            </a:pPr>
            <a:r>
              <a:rPr lang="en-GB" sz="1800" dirty="0">
                <a:solidFill>
                  <a:schemeClr val="tx2"/>
                </a:solidFill>
                <a:effectLst/>
                <a:latin typeface="Helvetica Neue" panose="02000503000000020004" pitchFamily="2" charset="0"/>
              </a:rPr>
              <a:t>Mindset Mastery eBook</a:t>
            </a:r>
            <a:r>
              <a:rPr lang="en-GB" sz="1800" dirty="0">
                <a:solidFill>
                  <a:schemeClr val="tx2"/>
                </a:solidFill>
                <a:latin typeface="Helvetica Neue" panose="02000503000000020004" pitchFamily="2" charset="0"/>
              </a:rPr>
              <a:t> (</a:t>
            </a:r>
            <a:r>
              <a:rPr lang="en-GB" sz="1800" dirty="0">
                <a:solidFill>
                  <a:schemeClr val="tx2"/>
                </a:solidFill>
                <a:effectLst/>
                <a:latin typeface="Helvetica Neue" panose="02000503000000020004" pitchFamily="2" charset="0"/>
              </a:rPr>
              <a:t>developing a growth mindset, reframing negative thoughts, and fostering a positive inner dialogue) </a:t>
            </a:r>
          </a:p>
          <a:p>
            <a:pPr lvl="1">
              <a:buFont typeface="Arial" panose="020B0604020202020204" pitchFamily="34" charset="0"/>
              <a:buChar char="•"/>
            </a:pPr>
            <a:r>
              <a:rPr lang="en-GB" sz="1800" dirty="0">
                <a:solidFill>
                  <a:schemeClr val="tx2"/>
                </a:solidFill>
                <a:effectLst/>
                <a:latin typeface="Helvetica Neue" panose="02000503000000020004" pitchFamily="2" charset="0"/>
              </a:rPr>
              <a:t>Exclusive Meditation &amp; Visualization Audio Tracks</a:t>
            </a:r>
            <a:r>
              <a:rPr lang="en-GB" sz="1800" dirty="0">
                <a:solidFill>
                  <a:schemeClr val="tx2"/>
                </a:solidFill>
                <a:latin typeface="Helvetica Neue" panose="02000503000000020004" pitchFamily="2" charset="0"/>
              </a:rPr>
              <a:t> (</a:t>
            </a:r>
            <a:r>
              <a:rPr lang="en-GB" sz="1800" dirty="0">
                <a:solidFill>
                  <a:schemeClr val="tx2"/>
                </a:solidFill>
                <a:effectLst/>
                <a:latin typeface="Helvetica Neue" panose="02000503000000020004" pitchFamily="2" charset="0"/>
              </a:rPr>
              <a:t>audio tracks designed for deep relaxation, stress reduction, and mental clarity).</a:t>
            </a:r>
          </a:p>
          <a:p>
            <a:pPr lvl="1">
              <a:buFont typeface="Arial" panose="020B0604020202020204" pitchFamily="34" charset="0"/>
              <a:buChar char="•"/>
            </a:pPr>
            <a:r>
              <a:rPr lang="en-GB" sz="1800" dirty="0">
                <a:solidFill>
                  <a:schemeClr val="tx2"/>
                </a:solidFill>
                <a:effectLst/>
                <a:latin typeface="Helvetica Neue" panose="02000503000000020004" pitchFamily="2" charset="0"/>
              </a:rPr>
              <a:t>Masterclass Series on Personal Development</a:t>
            </a:r>
            <a:r>
              <a:rPr lang="en-GB" sz="1800" dirty="0">
                <a:solidFill>
                  <a:schemeClr val="tx2"/>
                </a:solidFill>
                <a:latin typeface="Helvetica Neue" panose="02000503000000020004" pitchFamily="2" charset="0"/>
              </a:rPr>
              <a:t> (</a:t>
            </a:r>
            <a:r>
              <a:rPr lang="en-GB" sz="1800" dirty="0">
                <a:solidFill>
                  <a:schemeClr val="tx2"/>
                </a:solidFill>
                <a:effectLst/>
                <a:latin typeface="Helvetica Neue" panose="02000503000000020004" pitchFamily="2" charset="0"/>
              </a:rPr>
              <a:t>emotional intelligence, self-compassion, stress management, and communication skills).</a:t>
            </a:r>
            <a:endParaRPr lang="en-GB" sz="1800" dirty="0">
              <a:solidFill>
                <a:schemeClr val="bg1"/>
              </a:solidFill>
            </a:endParaRPr>
          </a:p>
          <a:p>
            <a:pPr>
              <a:buFont typeface="Courier New" panose="02070309020205020404" pitchFamily="49" charset="0"/>
              <a:buChar char="o"/>
            </a:pPr>
            <a:r>
              <a:rPr lang="en-GB" sz="2200" b="1" dirty="0">
                <a:solidFill>
                  <a:schemeClr val="bg1"/>
                </a:solidFill>
              </a:rPr>
              <a:t>Freemium access to the App </a:t>
            </a:r>
            <a:r>
              <a:rPr lang="en-GB" sz="2200" b="1" dirty="0" err="1">
                <a:solidFill>
                  <a:schemeClr val="bg1"/>
                </a:solidFill>
              </a:rPr>
              <a:t>Myshiftup</a:t>
            </a:r>
            <a:r>
              <a:rPr lang="en-GB" sz="2200" b="1" dirty="0">
                <a:solidFill>
                  <a:schemeClr val="bg1"/>
                </a:solidFill>
              </a:rPr>
              <a:t> for 1 year</a:t>
            </a:r>
          </a:p>
          <a:p>
            <a:pPr>
              <a:buFont typeface="Courier New" panose="02070309020205020404" pitchFamily="49" charset="0"/>
              <a:buChar char="o"/>
            </a:pPr>
            <a:r>
              <a:rPr lang="en-GB" sz="2200" b="1" dirty="0">
                <a:solidFill>
                  <a:schemeClr val="bg1"/>
                </a:solidFill>
              </a:rPr>
              <a:t>1 introductory private coaching sessions</a:t>
            </a:r>
          </a:p>
        </p:txBody>
      </p:sp>
      <p:cxnSp>
        <p:nvCxnSpPr>
          <p:cNvPr id="8" name="Straight Connector 7">
            <a:extLst>
              <a:ext uri="{FF2B5EF4-FFF2-40B4-BE49-F238E27FC236}">
                <a16:creationId xmlns:a16="http://schemas.microsoft.com/office/drawing/2014/main" id="{8F9EFDEF-C4C5-9AB2-D478-03C5C9FF4604}"/>
              </a:ext>
            </a:extLst>
          </p:cNvPr>
          <p:cNvCxnSpPr/>
          <p:nvPr/>
        </p:nvCxnSpPr>
        <p:spPr>
          <a:xfrm>
            <a:off x="4473147" y="2298357"/>
            <a:ext cx="0" cy="4287794"/>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F49B213-4111-DAE3-2B60-E558EC156774}"/>
              </a:ext>
            </a:extLst>
          </p:cNvPr>
          <p:cNvSpPr txBox="1"/>
          <p:nvPr/>
        </p:nvSpPr>
        <p:spPr>
          <a:xfrm>
            <a:off x="809997" y="6166021"/>
            <a:ext cx="3465438" cy="523220"/>
          </a:xfrm>
          <a:prstGeom prst="rect">
            <a:avLst/>
          </a:prstGeom>
          <a:noFill/>
        </p:spPr>
        <p:txBody>
          <a:bodyPr wrap="square" rtlCol="0">
            <a:spAutoFit/>
          </a:bodyPr>
          <a:lstStyle/>
          <a:p>
            <a:r>
              <a:rPr lang="en-US" b="1" strike="sngStrike" dirty="0">
                <a:solidFill>
                  <a:schemeClr val="tx2"/>
                </a:solidFill>
              </a:rPr>
              <a:t>279 </a:t>
            </a:r>
            <a:r>
              <a:rPr lang="en-GB" b="1" i="0" strike="sngStrike" dirty="0">
                <a:solidFill>
                  <a:schemeClr val="tx2"/>
                </a:solidFill>
                <a:effectLst/>
                <a:latin typeface="Google Sans"/>
              </a:rPr>
              <a:t>£</a:t>
            </a:r>
            <a:r>
              <a:rPr lang="en-GB" b="1" i="0" dirty="0">
                <a:solidFill>
                  <a:schemeClr val="tx2"/>
                </a:solidFill>
                <a:effectLst/>
                <a:latin typeface="Google Sans"/>
              </a:rPr>
              <a:t>  </a:t>
            </a:r>
            <a:r>
              <a:rPr lang="en-GB" sz="2800" b="1" dirty="0">
                <a:solidFill>
                  <a:srgbClr val="FFC000"/>
                </a:solidFill>
                <a:latin typeface="Google Sans"/>
              </a:rPr>
              <a:t>&gt; NOW: 139 </a:t>
            </a:r>
            <a:r>
              <a:rPr lang="en-GB" sz="2800" b="1" i="0" dirty="0">
                <a:solidFill>
                  <a:srgbClr val="FFC000"/>
                </a:solidFill>
                <a:effectLst/>
                <a:latin typeface="Google Sans"/>
              </a:rPr>
              <a:t>£</a:t>
            </a:r>
            <a:r>
              <a:rPr lang="en-GB" sz="2800" b="1" dirty="0">
                <a:solidFill>
                  <a:srgbClr val="FFC000"/>
                </a:solidFill>
                <a:latin typeface="Google Sans"/>
              </a:rPr>
              <a:t> </a:t>
            </a:r>
            <a:endParaRPr lang="en-US" sz="2800" b="1" dirty="0">
              <a:solidFill>
                <a:srgbClr val="FFC000"/>
              </a:solidFill>
            </a:endParaRPr>
          </a:p>
        </p:txBody>
      </p:sp>
      <p:pic>
        <p:nvPicPr>
          <p:cNvPr id="10" name="Picture 9" descr="A logo on a black background&#10;&#10;Description automatically generated">
            <a:extLst>
              <a:ext uri="{FF2B5EF4-FFF2-40B4-BE49-F238E27FC236}">
                <a16:creationId xmlns:a16="http://schemas.microsoft.com/office/drawing/2014/main" id="{5ABE5D40-655F-80F3-18AB-444B9ED5C983}"/>
              </a:ext>
            </a:extLst>
          </p:cNvPr>
          <p:cNvPicPr>
            <a:picLocks noChangeAspect="1"/>
          </p:cNvPicPr>
          <p:nvPr/>
        </p:nvPicPr>
        <p:blipFill>
          <a:blip r:embed="rId2"/>
          <a:stretch>
            <a:fillRect/>
          </a:stretch>
        </p:blipFill>
        <p:spPr>
          <a:xfrm>
            <a:off x="7661189" y="5809082"/>
            <a:ext cx="1482811" cy="1057414"/>
          </a:xfrm>
          <a:prstGeom prst="rect">
            <a:avLst/>
          </a:prstGeom>
        </p:spPr>
      </p:pic>
    </p:spTree>
    <p:extLst>
      <p:ext uri="{BB962C8B-B14F-4D97-AF65-F5344CB8AC3E}">
        <p14:creationId xmlns:p14="http://schemas.microsoft.com/office/powerpoint/2010/main" val="14515044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7BFBC15-6028-F7DB-379D-A35B4992B2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309AB3-8CFC-EA94-577D-AAFA97AADAA3}"/>
              </a:ext>
            </a:extLst>
          </p:cNvPr>
          <p:cNvSpPr>
            <a:spLocks noGrp="1"/>
          </p:cNvSpPr>
          <p:nvPr>
            <p:ph type="title"/>
          </p:nvPr>
        </p:nvSpPr>
        <p:spPr>
          <a:xfrm>
            <a:off x="809997" y="496616"/>
            <a:ext cx="7524003" cy="970450"/>
          </a:xfrm>
        </p:spPr>
        <p:txBody>
          <a:bodyPr/>
          <a:lstStyle/>
          <a:p>
            <a:r>
              <a:rPr lang="en-GB" b="1" dirty="0"/>
              <a:t>Next level of transformation</a:t>
            </a:r>
          </a:p>
        </p:txBody>
      </p:sp>
      <p:sp>
        <p:nvSpPr>
          <p:cNvPr id="4" name="Content Placeholder 2">
            <a:extLst>
              <a:ext uri="{FF2B5EF4-FFF2-40B4-BE49-F238E27FC236}">
                <a16:creationId xmlns:a16="http://schemas.microsoft.com/office/drawing/2014/main" id="{953F7E62-C273-DC2D-7D5B-4270E1BF4908}"/>
              </a:ext>
            </a:extLst>
          </p:cNvPr>
          <p:cNvSpPr txBox="1">
            <a:spLocks/>
          </p:cNvSpPr>
          <p:nvPr/>
        </p:nvSpPr>
        <p:spPr>
          <a:xfrm>
            <a:off x="809997" y="2150075"/>
            <a:ext cx="3564295" cy="4040660"/>
          </a:xfrm>
          <a:prstGeom prst="rect">
            <a:avLst/>
          </a:prstGeom>
          <a:effectLst/>
        </p:spPr>
        <p:txBody>
          <a:bodyPr vert="horz" lIns="91440" tIns="45720" rIns="91440" bIns="45720" rtlCol="0" anchor="ctr">
            <a:normAutofit fontScale="92500"/>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buNone/>
            </a:pPr>
            <a:r>
              <a:rPr lang="en-GB" b="1" dirty="0">
                <a:solidFill>
                  <a:schemeClr val="bg1"/>
                </a:solidFill>
              </a:rPr>
              <a:t>Sign up for private coaching</a:t>
            </a:r>
            <a:br>
              <a:rPr lang="en-GB" dirty="0">
                <a:solidFill>
                  <a:schemeClr val="bg1"/>
                </a:solidFill>
              </a:rPr>
            </a:br>
            <a:r>
              <a:rPr lang="en-GB" dirty="0">
                <a:solidFill>
                  <a:schemeClr val="bg1"/>
                </a:solidFill>
              </a:rPr>
              <a:t>Personalised coaching for ongoing growth &amp; transformation.</a:t>
            </a:r>
          </a:p>
          <a:p>
            <a:pPr marL="0" indent="0">
              <a:buNone/>
            </a:pPr>
            <a:r>
              <a:rPr lang="en-GB" sz="1400" dirty="0">
                <a:solidFill>
                  <a:schemeClr val="tx2"/>
                </a:solidFill>
                <a:latin typeface="Helvetica Neue" panose="02000503000000020004" pitchFamily="2" charset="0"/>
              </a:rPr>
              <a:t>Unlock your true potential with personalized coaching that is tailored to your unique needs and aspirations. Whether you’re navigating a major life transition, setting new goals, or seeking guidance to overcome challenges, our one-on-one sessions provide the clarity, support, and tools you need to thrive. This is an ongoing opportunity for growth, ensuring that you not only reach your objectives but also maintain momentum in your personal transformation journey. Embrace the power of private coaching and start experiencing profound change today.</a:t>
            </a:r>
          </a:p>
        </p:txBody>
      </p:sp>
      <p:sp>
        <p:nvSpPr>
          <p:cNvPr id="5" name="TextBox 4">
            <a:extLst>
              <a:ext uri="{FF2B5EF4-FFF2-40B4-BE49-F238E27FC236}">
                <a16:creationId xmlns:a16="http://schemas.microsoft.com/office/drawing/2014/main" id="{D934302C-65C0-BDA1-9C8D-F121AF28B269}"/>
              </a:ext>
            </a:extLst>
          </p:cNvPr>
          <p:cNvSpPr txBox="1"/>
          <p:nvPr/>
        </p:nvSpPr>
        <p:spPr>
          <a:xfrm>
            <a:off x="5004486" y="3054061"/>
            <a:ext cx="3774358" cy="923330"/>
          </a:xfrm>
          <a:prstGeom prst="rect">
            <a:avLst/>
          </a:prstGeom>
          <a:noFill/>
        </p:spPr>
        <p:txBody>
          <a:bodyPr wrap="square" rtlCol="0">
            <a:spAutoFit/>
          </a:bodyPr>
          <a:lstStyle/>
          <a:p>
            <a:r>
              <a:rPr lang="en-US" b="1" dirty="0">
                <a:solidFill>
                  <a:schemeClr val="tx2"/>
                </a:solidFill>
              </a:rPr>
              <a:t>1 session:  </a:t>
            </a:r>
            <a:r>
              <a:rPr lang="en-US" b="1" strike="sngStrike" dirty="0">
                <a:solidFill>
                  <a:schemeClr val="tx2"/>
                </a:solidFill>
              </a:rPr>
              <a:t> 120 </a:t>
            </a:r>
            <a:r>
              <a:rPr lang="en-GB" b="1" i="0" strike="sngStrike" dirty="0">
                <a:solidFill>
                  <a:schemeClr val="tx2"/>
                </a:solidFill>
                <a:effectLst/>
                <a:latin typeface="Google Sans"/>
              </a:rPr>
              <a:t>£</a:t>
            </a:r>
            <a:r>
              <a:rPr lang="en-GB" b="1" i="0" dirty="0">
                <a:solidFill>
                  <a:schemeClr val="tx2"/>
                </a:solidFill>
                <a:effectLst/>
                <a:latin typeface="Google Sans"/>
              </a:rPr>
              <a:t>   </a:t>
            </a:r>
            <a:r>
              <a:rPr lang="en-GB" b="1" dirty="0">
                <a:solidFill>
                  <a:srgbClr val="FFC000"/>
                </a:solidFill>
                <a:latin typeface="Google Sans"/>
              </a:rPr>
              <a:t>&gt; NOW: 108 </a:t>
            </a:r>
            <a:r>
              <a:rPr lang="en-GB" b="1" i="0" dirty="0">
                <a:solidFill>
                  <a:srgbClr val="FFC000"/>
                </a:solidFill>
                <a:effectLst/>
                <a:latin typeface="Google Sans"/>
              </a:rPr>
              <a:t>£</a:t>
            </a:r>
          </a:p>
          <a:p>
            <a:r>
              <a:rPr lang="en-GB" b="1" dirty="0">
                <a:solidFill>
                  <a:schemeClr val="tx2"/>
                </a:solidFill>
              </a:rPr>
              <a:t>4 sessions: </a:t>
            </a:r>
            <a:r>
              <a:rPr lang="en-GB" b="1" strike="sngStrike" dirty="0">
                <a:solidFill>
                  <a:schemeClr val="tx2"/>
                </a:solidFill>
                <a:latin typeface="Google Sans"/>
              </a:rPr>
              <a:t> 432 </a:t>
            </a:r>
            <a:r>
              <a:rPr lang="en-GB" b="1" i="0" strike="sngStrike" dirty="0">
                <a:solidFill>
                  <a:schemeClr val="tx2"/>
                </a:solidFill>
                <a:effectLst/>
                <a:latin typeface="Google Sans"/>
              </a:rPr>
              <a:t>£</a:t>
            </a:r>
            <a:r>
              <a:rPr lang="en-GB" b="1" i="0" dirty="0">
                <a:solidFill>
                  <a:schemeClr val="tx2"/>
                </a:solidFill>
                <a:effectLst/>
                <a:latin typeface="Google Sans"/>
              </a:rPr>
              <a:t>   </a:t>
            </a:r>
            <a:r>
              <a:rPr lang="en-GB" sz="1800" b="1" dirty="0">
                <a:solidFill>
                  <a:srgbClr val="FFC000"/>
                </a:solidFill>
                <a:latin typeface="Google Sans"/>
              </a:rPr>
              <a:t>&gt; NOW: 389 </a:t>
            </a:r>
            <a:r>
              <a:rPr lang="en-GB" sz="1800" b="1" i="0" dirty="0">
                <a:solidFill>
                  <a:srgbClr val="FFC000"/>
                </a:solidFill>
                <a:effectLst/>
                <a:latin typeface="Google Sans"/>
              </a:rPr>
              <a:t>£</a:t>
            </a:r>
          </a:p>
          <a:p>
            <a:r>
              <a:rPr lang="en-GB" b="1" dirty="0">
                <a:solidFill>
                  <a:schemeClr val="tx2"/>
                </a:solidFill>
              </a:rPr>
              <a:t>4 sessions:  </a:t>
            </a:r>
            <a:r>
              <a:rPr lang="en-GB" b="1" strike="sngStrike" dirty="0">
                <a:solidFill>
                  <a:schemeClr val="tx2"/>
                </a:solidFill>
                <a:latin typeface="Google Sans"/>
              </a:rPr>
              <a:t> 775 </a:t>
            </a:r>
            <a:r>
              <a:rPr lang="en-GB" b="1" i="0" strike="sngStrike" dirty="0">
                <a:solidFill>
                  <a:schemeClr val="tx2"/>
                </a:solidFill>
                <a:effectLst/>
                <a:latin typeface="Google Sans"/>
              </a:rPr>
              <a:t>£</a:t>
            </a:r>
            <a:r>
              <a:rPr lang="en-GB" b="1" i="0" dirty="0">
                <a:solidFill>
                  <a:schemeClr val="tx2"/>
                </a:solidFill>
                <a:effectLst/>
                <a:latin typeface="Google Sans"/>
              </a:rPr>
              <a:t>  </a:t>
            </a:r>
            <a:r>
              <a:rPr lang="en-GB" sz="1800" b="1" dirty="0">
                <a:solidFill>
                  <a:srgbClr val="FFC000"/>
                </a:solidFill>
                <a:latin typeface="Google Sans"/>
              </a:rPr>
              <a:t>&gt; NOW: 699 </a:t>
            </a:r>
            <a:r>
              <a:rPr lang="en-GB" sz="1800" b="1" i="0" dirty="0">
                <a:solidFill>
                  <a:srgbClr val="FFC000"/>
                </a:solidFill>
                <a:effectLst/>
                <a:latin typeface="Google Sans"/>
              </a:rPr>
              <a:t>£</a:t>
            </a:r>
          </a:p>
        </p:txBody>
      </p:sp>
      <p:cxnSp>
        <p:nvCxnSpPr>
          <p:cNvPr id="6" name="Straight Connector 5">
            <a:extLst>
              <a:ext uri="{FF2B5EF4-FFF2-40B4-BE49-F238E27FC236}">
                <a16:creationId xmlns:a16="http://schemas.microsoft.com/office/drawing/2014/main" id="{E4331176-C6AC-76D7-438A-BB2D46B9D2A2}"/>
              </a:ext>
            </a:extLst>
          </p:cNvPr>
          <p:cNvCxnSpPr/>
          <p:nvPr/>
        </p:nvCxnSpPr>
        <p:spPr>
          <a:xfrm>
            <a:off x="4473147" y="2298357"/>
            <a:ext cx="0" cy="4287794"/>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7" name="Picture 6" descr="A logo on a black background&#10;&#10;Description automatically generated">
            <a:extLst>
              <a:ext uri="{FF2B5EF4-FFF2-40B4-BE49-F238E27FC236}">
                <a16:creationId xmlns:a16="http://schemas.microsoft.com/office/drawing/2014/main" id="{9208D849-0371-144B-5C44-E2C7672EF2A3}"/>
              </a:ext>
            </a:extLst>
          </p:cNvPr>
          <p:cNvPicPr>
            <a:picLocks noChangeAspect="1"/>
          </p:cNvPicPr>
          <p:nvPr/>
        </p:nvPicPr>
        <p:blipFill>
          <a:blip r:embed="rId2"/>
          <a:stretch>
            <a:fillRect/>
          </a:stretch>
        </p:blipFill>
        <p:spPr>
          <a:xfrm>
            <a:off x="7661189" y="5809082"/>
            <a:ext cx="1482811" cy="1057414"/>
          </a:xfrm>
          <a:prstGeom prst="rect">
            <a:avLst/>
          </a:prstGeom>
        </p:spPr>
      </p:pic>
    </p:spTree>
    <p:extLst>
      <p:ext uri="{BB962C8B-B14F-4D97-AF65-F5344CB8AC3E}">
        <p14:creationId xmlns:p14="http://schemas.microsoft.com/office/powerpoint/2010/main" val="25855858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F721752-4A03-05B7-776B-A25FEA9E2C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EBA0BF-3AA8-1EE1-01D1-D836AB4C8FE4}"/>
              </a:ext>
            </a:extLst>
          </p:cNvPr>
          <p:cNvSpPr>
            <a:spLocks noGrp="1"/>
          </p:cNvSpPr>
          <p:nvPr>
            <p:ph type="title"/>
          </p:nvPr>
        </p:nvSpPr>
        <p:spPr>
          <a:xfrm>
            <a:off x="809997" y="496616"/>
            <a:ext cx="7524003" cy="970450"/>
          </a:xfrm>
        </p:spPr>
        <p:txBody>
          <a:bodyPr/>
          <a:lstStyle/>
          <a:p>
            <a:r>
              <a:rPr lang="en-GB" b="1" dirty="0"/>
              <a:t>Team workshops</a:t>
            </a:r>
          </a:p>
        </p:txBody>
      </p:sp>
      <p:sp>
        <p:nvSpPr>
          <p:cNvPr id="4" name="Content Placeholder 2">
            <a:extLst>
              <a:ext uri="{FF2B5EF4-FFF2-40B4-BE49-F238E27FC236}">
                <a16:creationId xmlns:a16="http://schemas.microsoft.com/office/drawing/2014/main" id="{D8DC7BDC-7475-20FF-A008-D8EAD0E5D7ED}"/>
              </a:ext>
            </a:extLst>
          </p:cNvPr>
          <p:cNvSpPr txBox="1">
            <a:spLocks/>
          </p:cNvSpPr>
          <p:nvPr/>
        </p:nvSpPr>
        <p:spPr>
          <a:xfrm>
            <a:off x="809997" y="2150075"/>
            <a:ext cx="3564295" cy="4040660"/>
          </a:xfrm>
          <a:prstGeom prst="rect">
            <a:avLst/>
          </a:prstGeom>
          <a:effectLst/>
        </p:spPr>
        <p:txBody>
          <a:bodyPr vert="horz" lIns="91440" tIns="45720" rIns="91440" bIns="45720" rtlCol="0" anchor="ctr">
            <a:normAutofit fontScale="70000" lnSpcReduction="20000"/>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buNone/>
            </a:pPr>
            <a:r>
              <a:rPr lang="en-GB" dirty="0">
                <a:solidFill>
                  <a:schemeClr val="bg1"/>
                </a:solidFill>
              </a:rPr>
              <a:t>Corporate</a:t>
            </a:r>
            <a:br>
              <a:rPr lang="en-GB" dirty="0">
                <a:solidFill>
                  <a:schemeClr val="bg1"/>
                </a:solidFill>
              </a:rPr>
            </a:br>
            <a:r>
              <a:rPr lang="en-GB" b="1" dirty="0">
                <a:solidFill>
                  <a:schemeClr val="bg1"/>
                </a:solidFill>
              </a:rPr>
              <a:t>Team &amp; Group Workshop Facilitation</a:t>
            </a:r>
            <a:endParaRPr lang="en-GB" sz="2000" dirty="0">
              <a:solidFill>
                <a:schemeClr val="bg1"/>
              </a:solidFill>
            </a:endParaRPr>
          </a:p>
          <a:p>
            <a:pPr marL="0" indent="0">
              <a:buNone/>
            </a:pPr>
            <a:r>
              <a:rPr lang="en-GB" sz="2000" dirty="0">
                <a:solidFill>
                  <a:schemeClr val="bg1"/>
                </a:solidFill>
              </a:rPr>
              <a:t>Well-being, Collaboration, Team Building, and Personal Growth</a:t>
            </a:r>
          </a:p>
          <a:p>
            <a:pPr marL="0" indent="0">
              <a:buNone/>
            </a:pPr>
            <a:r>
              <a:rPr lang="en-GB" dirty="0">
                <a:solidFill>
                  <a:schemeClr val="tx2"/>
                </a:solidFill>
              </a:rPr>
              <a:t>Unlock the full potential of your team with tailored workshops designed to foster personal growth, enhance collaboration, and build stronger, more resilient teams. Our facilitated workshops provide a safe and supportive space for individuals and teams to connect, reflect, and develop practical skills that improve communication, trust, and overall performance.</a:t>
            </a:r>
          </a:p>
          <a:p>
            <a:pPr marL="0" indent="0">
              <a:buNone/>
            </a:pPr>
            <a:r>
              <a:rPr lang="en-GB" dirty="0">
                <a:solidFill>
                  <a:schemeClr val="tx2"/>
                </a:solidFill>
              </a:rPr>
              <a:t>Whether you’re looking to enhance team performance, create a culture of well-being, or help individuals grow both personally and professionally, our workshops offer practical tools and actionable insights to drive positive change within your organization.</a:t>
            </a:r>
          </a:p>
        </p:txBody>
      </p:sp>
      <p:pic>
        <p:nvPicPr>
          <p:cNvPr id="7" name="Picture 6" descr="A logo on a black background&#10;&#10;Description automatically generated">
            <a:extLst>
              <a:ext uri="{FF2B5EF4-FFF2-40B4-BE49-F238E27FC236}">
                <a16:creationId xmlns:a16="http://schemas.microsoft.com/office/drawing/2014/main" id="{84463B32-3606-C316-2A3A-1C26E1CB4CD7}"/>
              </a:ext>
            </a:extLst>
          </p:cNvPr>
          <p:cNvPicPr>
            <a:picLocks noChangeAspect="1"/>
          </p:cNvPicPr>
          <p:nvPr/>
        </p:nvPicPr>
        <p:blipFill>
          <a:blip r:embed="rId2"/>
          <a:stretch>
            <a:fillRect/>
          </a:stretch>
        </p:blipFill>
        <p:spPr>
          <a:xfrm>
            <a:off x="7661189" y="5809082"/>
            <a:ext cx="1482811" cy="1057414"/>
          </a:xfrm>
          <a:prstGeom prst="rect">
            <a:avLst/>
          </a:prstGeom>
        </p:spPr>
      </p:pic>
      <p:sp>
        <p:nvSpPr>
          <p:cNvPr id="3" name="Content Placeholder 2">
            <a:extLst>
              <a:ext uri="{FF2B5EF4-FFF2-40B4-BE49-F238E27FC236}">
                <a16:creationId xmlns:a16="http://schemas.microsoft.com/office/drawing/2014/main" id="{2FCA66C4-C589-F9B0-8C33-480145814DE4}"/>
              </a:ext>
            </a:extLst>
          </p:cNvPr>
          <p:cNvSpPr txBox="1">
            <a:spLocks/>
          </p:cNvSpPr>
          <p:nvPr/>
        </p:nvSpPr>
        <p:spPr>
          <a:xfrm>
            <a:off x="4670854" y="1668162"/>
            <a:ext cx="3970639" cy="5198334"/>
          </a:xfrm>
          <a:prstGeom prst="rect">
            <a:avLst/>
          </a:prstGeom>
          <a:effectLst/>
        </p:spPr>
        <p:txBody>
          <a:bodyPr vert="horz" lIns="91440" tIns="45720" rIns="91440" bIns="45720" rtlCol="0" anchor="ctr">
            <a:normAutofit fontScale="32500" lnSpcReduction="20000"/>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buNone/>
            </a:pPr>
            <a:r>
              <a:rPr lang="en-GB" sz="4300" b="1" dirty="0">
                <a:solidFill>
                  <a:schemeClr val="bg1"/>
                </a:solidFill>
              </a:rPr>
              <a:t>Services Include:</a:t>
            </a:r>
            <a:endParaRPr lang="en-GB" sz="4300" dirty="0">
              <a:solidFill>
                <a:schemeClr val="bg1"/>
              </a:solidFill>
            </a:endParaRPr>
          </a:p>
          <a:p>
            <a:pPr>
              <a:buFont typeface="Courier New" panose="02070309020205020404" pitchFamily="49" charset="0"/>
              <a:buChar char="o"/>
            </a:pPr>
            <a:r>
              <a:rPr lang="en-GB" sz="3000" b="1" dirty="0">
                <a:solidFill>
                  <a:schemeClr val="bg1"/>
                </a:solidFill>
              </a:rPr>
              <a:t>Well-being Workshops:</a:t>
            </a:r>
          </a:p>
          <a:p>
            <a:pPr lvl="1">
              <a:buFont typeface="Arial" panose="020B0604020202020204" pitchFamily="34" charset="0"/>
              <a:buChar char="•"/>
            </a:pPr>
            <a:r>
              <a:rPr lang="en-GB" sz="2500" dirty="0">
                <a:solidFill>
                  <a:schemeClr val="tx2"/>
                </a:solidFill>
                <a:latin typeface="Helvetica Neue" panose="02000503000000020004" pitchFamily="2" charset="0"/>
              </a:rPr>
              <a:t>Focus on mental and physical well-being through mindfulness, stress reduction techniques, and relaxation practices.</a:t>
            </a:r>
          </a:p>
          <a:p>
            <a:pPr lvl="1">
              <a:buFont typeface="Arial" panose="020B0604020202020204" pitchFamily="34" charset="0"/>
              <a:buChar char="•"/>
            </a:pPr>
            <a:r>
              <a:rPr lang="en-GB" sz="2500" dirty="0">
                <a:solidFill>
                  <a:schemeClr val="tx2"/>
                </a:solidFill>
                <a:latin typeface="Helvetica Neue" panose="02000503000000020004" pitchFamily="2" charset="0"/>
              </a:rPr>
              <a:t>Address work-life balance, energy management, and self-care practices to improve individual well-being.</a:t>
            </a:r>
          </a:p>
          <a:p>
            <a:pPr>
              <a:buFont typeface="Courier New" panose="02070309020205020404" pitchFamily="49" charset="0"/>
              <a:buChar char="o"/>
            </a:pPr>
            <a:r>
              <a:rPr lang="en-GB" sz="3000" b="1" dirty="0">
                <a:solidFill>
                  <a:schemeClr val="bg1"/>
                </a:solidFill>
              </a:rPr>
              <a:t>Collaboration Enhancement:</a:t>
            </a:r>
          </a:p>
          <a:p>
            <a:pPr lvl="1">
              <a:buFont typeface="Arial" panose="020B0604020202020204" pitchFamily="34" charset="0"/>
              <a:buChar char="•"/>
            </a:pPr>
            <a:r>
              <a:rPr lang="en-GB" sz="2500" dirty="0">
                <a:solidFill>
                  <a:schemeClr val="tx2"/>
                </a:solidFill>
                <a:latin typeface="Helvetica Neue" panose="02000503000000020004" pitchFamily="2" charset="0"/>
              </a:rPr>
              <a:t>Develop skills for better teamwork, including active listening, conflict resolution, and collaborative problem-solving.</a:t>
            </a:r>
          </a:p>
          <a:p>
            <a:pPr lvl="1">
              <a:buFont typeface="Arial" panose="020B0604020202020204" pitchFamily="34" charset="0"/>
              <a:buChar char="•"/>
            </a:pPr>
            <a:r>
              <a:rPr lang="en-GB" sz="2500" dirty="0">
                <a:solidFill>
                  <a:schemeClr val="tx2"/>
                </a:solidFill>
                <a:latin typeface="Helvetica Neue" panose="02000503000000020004" pitchFamily="2" charset="0"/>
              </a:rPr>
              <a:t>Engage in activities that promote empathy, build trust, and create an inclusive work culture.</a:t>
            </a:r>
          </a:p>
          <a:p>
            <a:pPr>
              <a:buFont typeface="Courier New" panose="02070309020205020404" pitchFamily="49" charset="0"/>
              <a:buChar char="o"/>
            </a:pPr>
            <a:r>
              <a:rPr lang="en-GB" sz="3000" b="1" dirty="0">
                <a:solidFill>
                  <a:schemeClr val="bg1"/>
                </a:solidFill>
              </a:rPr>
              <a:t>Team Building Activities:</a:t>
            </a:r>
          </a:p>
          <a:p>
            <a:pPr lvl="1">
              <a:buFont typeface="Arial" panose="020B0604020202020204" pitchFamily="34" charset="0"/>
              <a:buChar char="•"/>
            </a:pPr>
            <a:r>
              <a:rPr lang="en-GB" sz="2500" dirty="0">
                <a:solidFill>
                  <a:schemeClr val="tx2"/>
                </a:solidFill>
                <a:latin typeface="Helvetica Neue" panose="02000503000000020004" pitchFamily="2" charset="0"/>
              </a:rPr>
              <a:t>Strengthen interpersonal relationships with fun, meaningful exercises that promote bonding and camaraderie.</a:t>
            </a:r>
          </a:p>
          <a:p>
            <a:pPr lvl="1">
              <a:buFont typeface="Arial" panose="020B0604020202020204" pitchFamily="34" charset="0"/>
              <a:buChar char="•"/>
            </a:pPr>
            <a:r>
              <a:rPr lang="en-GB" sz="2500" dirty="0">
                <a:solidFill>
                  <a:schemeClr val="tx2"/>
                </a:solidFill>
                <a:latin typeface="Helvetica Neue" panose="02000503000000020004" pitchFamily="2" charset="0"/>
              </a:rPr>
              <a:t>Activities range from outdoor challenges to creative problem-solving tasks, designed to improve team dynamics and trust.</a:t>
            </a:r>
          </a:p>
          <a:p>
            <a:pPr>
              <a:buFont typeface="Courier New" panose="02070309020205020404" pitchFamily="49" charset="0"/>
              <a:buChar char="o"/>
            </a:pPr>
            <a:r>
              <a:rPr lang="en-GB" sz="3000" b="1" dirty="0">
                <a:solidFill>
                  <a:schemeClr val="bg1"/>
                </a:solidFill>
              </a:rPr>
              <a:t>Personal Growth and Development:</a:t>
            </a:r>
          </a:p>
          <a:p>
            <a:pPr lvl="1">
              <a:buFont typeface="Arial" panose="020B0604020202020204" pitchFamily="34" charset="0"/>
              <a:buChar char="•"/>
            </a:pPr>
            <a:r>
              <a:rPr lang="en-GB" sz="2500" dirty="0">
                <a:solidFill>
                  <a:schemeClr val="tx2"/>
                </a:solidFill>
                <a:latin typeface="Helvetica Neue" panose="02000503000000020004" pitchFamily="2" charset="0"/>
              </a:rPr>
              <a:t>Empower participants to reflect on their strengths and areas for development through introspective activities and guided discussions.</a:t>
            </a:r>
          </a:p>
          <a:p>
            <a:pPr lvl="1">
              <a:buFont typeface="Arial" panose="020B0604020202020204" pitchFamily="34" charset="0"/>
              <a:buChar char="•"/>
            </a:pPr>
            <a:r>
              <a:rPr lang="en-GB" sz="2500" dirty="0">
                <a:solidFill>
                  <a:schemeClr val="tx2"/>
                </a:solidFill>
                <a:latin typeface="Helvetica Neue" panose="02000503000000020004" pitchFamily="2" charset="0"/>
              </a:rPr>
              <a:t>Focus on building resilience, leadership skills, and a growth mindset to foster personal and professional development.</a:t>
            </a:r>
          </a:p>
          <a:p>
            <a:pPr>
              <a:buFont typeface="Courier New" panose="02070309020205020404" pitchFamily="49" charset="0"/>
              <a:buChar char="o"/>
            </a:pPr>
            <a:r>
              <a:rPr lang="en-GB" sz="3000" b="1" dirty="0">
                <a:solidFill>
                  <a:schemeClr val="bg1"/>
                </a:solidFill>
              </a:rPr>
              <a:t>Customized Workshops:</a:t>
            </a:r>
          </a:p>
          <a:p>
            <a:pPr lvl="1">
              <a:buFont typeface="Arial" panose="020B0604020202020204" pitchFamily="34" charset="0"/>
              <a:buChar char="•"/>
            </a:pPr>
            <a:r>
              <a:rPr lang="en-GB" sz="2500" dirty="0">
                <a:solidFill>
                  <a:schemeClr val="tx2"/>
                </a:solidFill>
                <a:latin typeface="Helvetica Neue" panose="02000503000000020004" pitchFamily="2" charset="0"/>
              </a:rPr>
              <a:t>Workshops are tailored to the specific needs of the group, ensuring that the experience aligns with your organization's goals, culture, and challenges.</a:t>
            </a:r>
          </a:p>
          <a:p>
            <a:pPr lvl="1">
              <a:buFont typeface="Arial" panose="020B0604020202020204" pitchFamily="34" charset="0"/>
              <a:buChar char="•"/>
            </a:pPr>
            <a:r>
              <a:rPr lang="en-GB" sz="2500" dirty="0">
                <a:solidFill>
                  <a:schemeClr val="tx2"/>
                </a:solidFill>
                <a:latin typeface="Helvetica Neue" panose="02000503000000020004" pitchFamily="2" charset="0"/>
              </a:rPr>
              <a:t>Flexible formats, including half-day, full-day, or multi-session workshops, can be adapted to your team’s schedule.</a:t>
            </a:r>
          </a:p>
        </p:txBody>
      </p:sp>
      <p:cxnSp>
        <p:nvCxnSpPr>
          <p:cNvPr id="8" name="Straight Connector 7">
            <a:extLst>
              <a:ext uri="{FF2B5EF4-FFF2-40B4-BE49-F238E27FC236}">
                <a16:creationId xmlns:a16="http://schemas.microsoft.com/office/drawing/2014/main" id="{FE4B8D61-28E3-CF96-37FF-50D290C8850C}"/>
              </a:ext>
            </a:extLst>
          </p:cNvPr>
          <p:cNvCxnSpPr/>
          <p:nvPr/>
        </p:nvCxnSpPr>
        <p:spPr>
          <a:xfrm>
            <a:off x="4473147" y="2298357"/>
            <a:ext cx="0" cy="4287794"/>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394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Override1.xml><?xml version="1.0" encoding="utf-8"?>
<a:themeOverride xmlns:a="http://schemas.openxmlformats.org/drawingml/2006/main">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themeOverride>
</file>

<file path=docProps/app.xml><?xml version="1.0" encoding="utf-8"?>
<Properties xmlns="http://schemas.openxmlformats.org/officeDocument/2006/extended-properties" xmlns:vt="http://schemas.openxmlformats.org/officeDocument/2006/docPropsVTypes">
  <Template/>
  <TotalTime>10447</TotalTime>
  <Words>2436</Words>
  <Application>Microsoft Macintosh PowerPoint</Application>
  <PresentationFormat>On-screen Show (4:3)</PresentationFormat>
  <Paragraphs>250</Paragraphs>
  <Slides>34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Century Gothic</vt:lpstr>
      <vt:lpstr>Courier New</vt:lpstr>
      <vt:lpstr>Google Sans</vt:lpstr>
      <vt:lpstr>Helvetica Neue</vt:lpstr>
      <vt:lpstr>Wingdings 2</vt:lpstr>
      <vt:lpstr>Quotable</vt:lpstr>
      <vt:lpstr>Welcome to Your First Step Toward Transformation!</vt:lpstr>
      <vt:lpstr>Introduction</vt:lpstr>
      <vt:lpstr>Inside your toolkit</vt:lpstr>
      <vt:lpstr>Copyright &amp; Terms and Conditions</vt:lpstr>
      <vt:lpstr>Mindfulness &amp; Meditation Guide</vt:lpstr>
      <vt:lpstr>Goal-Setting Worksheet</vt:lpstr>
      <vt:lpstr>Goal-Setting Worksheet   1 - Define Your Goals</vt:lpstr>
      <vt:lpstr>Step 2: Make Your Goals SMART</vt:lpstr>
      <vt:lpstr>Your Goals SMART</vt:lpstr>
      <vt:lpstr>Step 3: Break Down the Goal into Actionable Steps</vt:lpstr>
      <vt:lpstr>Step 4: Set Deadlines</vt:lpstr>
      <vt:lpstr>Step 4: Set Deadlines</vt:lpstr>
      <vt:lpstr>BUILD YOUR VISION BOARD</vt:lpstr>
      <vt:lpstr>Objectives</vt:lpstr>
      <vt:lpstr>Methodology</vt:lpstr>
      <vt:lpstr>Step 1: Inspiration &amp; creation</vt:lpstr>
      <vt:lpstr>Step 1: Inspiration</vt:lpstr>
      <vt:lpstr>HABIT TRACKER</vt:lpstr>
      <vt:lpstr>Habit Tracker</vt:lpstr>
      <vt:lpstr>Habit Tracker Table – WEEK 1</vt:lpstr>
      <vt:lpstr>Habit Tracker Table – WEEK 2</vt:lpstr>
      <vt:lpstr>Habit Tracker Table – WEEK 3</vt:lpstr>
      <vt:lpstr>Habit Tracker Table – WEEK 4</vt:lpstr>
      <vt:lpstr>HABIT REFLECTION</vt:lpstr>
      <vt:lpstr>Habit Reflection</vt:lpstr>
      <vt:lpstr>PERSONAL REFLECTION JOURNAL PROMPTS</vt:lpstr>
      <vt:lpstr>Personal Reflection Journal Prompts</vt:lpstr>
      <vt:lpstr>Journal Prompts</vt:lpstr>
      <vt:lpstr>Thank You for Joining Us!</vt:lpstr>
      <vt:lpstr>NEXT LEVEL OF TRANSFORMATION</vt:lpstr>
      <vt:lpstr>Next level of transformation</vt:lpstr>
      <vt:lpstr>Next level of transformation</vt:lpstr>
      <vt:lpstr>Next level of transformation</vt:lpstr>
      <vt:lpstr>Team workshops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Jennifer Deiana</cp:lastModifiedBy>
  <cp:revision>5</cp:revision>
  <dcterms:created xsi:type="dcterms:W3CDTF">2013-01-27T09:14:16Z</dcterms:created>
  <dcterms:modified xsi:type="dcterms:W3CDTF">2024-12-09T15:31:07Z</dcterms:modified>
  <cp:category/>
</cp:coreProperties>
</file>